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_rels/presentation.xml.rels" ContentType="application/vnd.openxmlformats-package.relationships+xml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0.png" ContentType="image/png"/>
  <Override PartName="/ppt/media/image36.png" ContentType="image/png"/>
  <Override PartName="/ppt/media/image35.png" ContentType="image/png"/>
  <Override PartName="/ppt/media/image10.png" ContentType="image/png"/>
  <Override PartName="/ppt/media/image6.gif" ContentType="image/gif"/>
  <Override PartName="/ppt/media/image38.png" ContentType="image/png"/>
  <Override PartName="/ppt/media/image3.png" ContentType="image/png"/>
  <Override PartName="/ppt/media/image53.png" ContentType="image/png"/>
  <Override PartName="/ppt/media/image23.png" ContentType="image/png"/>
  <Override PartName="/ppt/media/image8.gif" ContentType="image/gif"/>
  <Override PartName="/ppt/media/image12.png" ContentType="image/png"/>
  <Override PartName="/ppt/media/image13.png" ContentType="image/png"/>
  <Override PartName="/ppt/media/image16.png" ContentType="image/png"/>
  <Override PartName="/ppt/media/image15.png" ContentType="image/png"/>
  <Override PartName="/ppt/media/image49.png" ContentType="image/png"/>
  <Override PartName="/ppt/media/image51.png" ContentType="image/png"/>
  <Override PartName="/ppt/media/image18.png" ContentType="image/png"/>
  <Override PartName="/ppt/media/image56.png" ContentType="image/png"/>
  <Override PartName="/ppt/media/image50.png" ContentType="image/png"/>
  <Override PartName="/ppt/media/image17.png" ContentType="image/png"/>
  <Override PartName="/ppt/media/image55.png" ContentType="image/png"/>
  <Override PartName="/ppt/media/image21.png" ContentType="image/png"/>
  <Override PartName="/ppt/media/image14.png" ContentType="image/png"/>
  <Override PartName="/ppt/media/image48.png" ContentType="image/png"/>
  <Override PartName="/ppt/media/image19.png" ContentType="image/png"/>
  <Override PartName="/ppt/media/image20.png" ContentType="image/png"/>
  <Override PartName="/ppt/media/image1.jpeg" ContentType="image/jpeg"/>
  <Override PartName="/ppt/media/image41.png" ContentType="image/png"/>
  <Override PartName="/ppt/media/image11.png" ContentType="image/png"/>
  <Override PartName="/ppt/media/image7.gif" ContentType="image/gif"/>
  <Override PartName="/ppt/media/image22.png" ContentType="image/png"/>
  <Override PartName="/ppt/media/image5.gif" ContentType="image/gif"/>
  <Override PartName="/ppt/media/image29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42.xml.rels" ContentType="application/vnd.openxmlformats-package.relationships+xml"/>
  <Override PartName="/ppt/slides/_rels/slide4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8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44.xml" ContentType="application/vnd.openxmlformats-officedocument.presentationml.slide+xml"/>
  <Override PartName="/ppt/slides/slide39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37.xml" ContentType="application/vnd.openxmlformats-officedocument.presentationml.slide+xml"/>
  <Override PartName="/ppt/slides/slide43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41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6.xml.rels" ContentType="application/vnd.openxmlformats-package.relationships+xml"/>
  <Override PartName="/ppt/notesSlides/notesSlide4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Img"/>
          </p:nvPr>
        </p:nvSpPr>
        <p:spPr>
          <a:xfrm>
            <a:off x="987840" y="812520"/>
            <a:ext cx="559692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64EF2D3-C2D1-4573-AF06-901453854AA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978840" y="812520"/>
            <a:ext cx="5601600" cy="400896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This is a technical session. I’m going to be taking a deep dive into server setup, the Icecast streaming media server, a couple Icecast </a:t>
            </a:r>
            <a:r>
              <a:rPr b="0" i="1" lang="en-US" sz="2000" spc="-1" strike="noStrike">
                <a:latin typeface="Arial"/>
              </a:rPr>
              <a:t>source clients</a:t>
            </a:r>
            <a:r>
              <a:rPr b="0" lang="en-US" sz="2000" spc="-1" strike="noStrike">
                <a:latin typeface="Arial"/>
              </a:rPr>
              <a:t> and a word about HTTP Live Streaming (HLS)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Slides and other material are available 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So … The goal is: to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6800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... Linode, ....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6800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Microsoft Azure, etc.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7970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etc., etc. 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What we’re going to do is create a virtual machine (or VM) at the hosting provider. So you’ll need to set up an account. Have your credit card in hand because we’re going to spend some money on a virual machine (they won’t charge you until you create your first VM)...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I’ll use Digital Ocean as an example, but as I said, they’re all pretty similar.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I’ll start on the assumption that you’ve already got an account, and you’ve chosen to create a new “droplet” (their term for VM). . . Oh! For some perspective . . 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5280" cy="400896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5897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10" spc="-1" strike="noStrike">
                <a:latin typeface="Arial"/>
              </a:rPr>
              <a:t>Here’s a view of the website for one of my streaming stations in 2006.</a:t>
            </a:r>
            <a:endParaRPr b="0" lang="en-US" sz="2810" spc="-1" strike="noStrike">
              <a:latin typeface="Arial"/>
            </a:endParaRPr>
          </a:p>
          <a:p>
            <a:pPr marL="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10" spc="-1" strike="noStrike">
                <a:latin typeface="Arial"/>
              </a:rPr>
              <a:t>-</a:t>
            </a:r>
            <a:endParaRPr b="0" lang="en-US" sz="2810" spc="-1" strike="noStrike">
              <a:latin typeface="Arial"/>
            </a:endParaRPr>
          </a:p>
          <a:p>
            <a:pPr marL="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10" spc="-1" strike="noStrike">
                <a:latin typeface="Arial"/>
              </a:rPr>
              <a:t>Even 13 years ago we were using Icecast!</a:t>
            </a:r>
            <a:endParaRPr b="0" lang="en-US" sz="281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5285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Start by choosing the OS to install. All of them work fine, but Ubuntu has amazing community support and all the necessary packages ready to go…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“Standard Plan” is set by default.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Then choose the size. Beware that they try to steer you to the higher-priced VMs so scroll that horizontal list to the right…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3456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and choose the smallest five dollar VM. It’s got plenty of resources and power to host a moderate number of listeners.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Next, we have to choose our server’s location. In the case of Digital Ocean, . . 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3456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the region where you want to run your VM. Closer to your listeners is better, but it doesn’t matter all that much where it is geographically.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Next we come to the crux of the new VM. . 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4370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. . . This is where we get to describe all the customization we need in order to make this an Icecast virtual machine. Up to this point all we’re doing is making a generic server.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Watch what happens when we check this box.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. . 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2542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We have this big text box that opened up and lets us enter lots of stuff. . 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User data is better described as “customization instructions”. I’ll get into the specifics in a minute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Let’s get thru the rest of the options for creating the server . . 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5285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978840" y="812520"/>
            <a:ext cx="5601600" cy="4008960"/>
          </a:xfrm>
          <a:prstGeom prst="rect">
            <a:avLst/>
          </a:prstGeom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Spin up a secure Icecast server on a public cloud server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Does everyone know the basic idea of Icecast (details if necessary)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Low Level</a:t>
            </a:r>
            <a:r>
              <a:rPr b="0" lang="en-US" sz="2000" spc="-1" strike="noStrike">
                <a:latin typeface="Arial"/>
              </a:rPr>
              <a:t>: Use automation (</a:t>
            </a:r>
            <a:r>
              <a:rPr b="0" i="1" lang="en-US" sz="2000" spc="-1" strike="noStrike">
                <a:latin typeface="Arial"/>
              </a:rPr>
              <a:t>cloud-init</a:t>
            </a:r>
            <a:r>
              <a:rPr b="0" lang="en-US" sz="2000" spc="-1" strike="noStrike">
                <a:latin typeface="Arial"/>
              </a:rPr>
              <a:t>) to quickly and easily spin up a server, set up secure access, add administrative users, and install all apps – the end result is an Icecast server ready to go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Visually, the setup looks something like this. First, you need an audio source … Like, … I dunno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2542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There are use cases where one might want to spin up dozens or hundreds of identical Vms. A single icecast server is not one of those use cases, so leave the count at “1”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virtual machine name is more or less an internal thing, so don’t feel like you have to change it. The default is helpfully descriptive.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And finally, . . 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2542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. . . we’re ready to create the virtual machine. Just click “Create Droplet” and we’re off. . .  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It’ll take a couple minutes to allocate the machine and  run our “user data” commands. When it’s done it will show you the droplet’s IP address and give you a control panel for the new virtual machine.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Let’s get into the details of the “user data”. . 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3456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I’ll show this on 3 or 4 slides, just so you can see the text. . .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User data consists of general instructions to the cloud init system running on your new VM. Our User Data has three sections: the first is package installation.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second section . . 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3456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Describes any Linux users we want to add during installation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And the third section . . 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4370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Describes all other modifications we want to make to the software on our new VM.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(high level walk thru of the mods...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4370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. . . and the rest of the modifications to the system . . 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. . 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When we’re all done, we can open a virtual terminal window to our new server . . 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6800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First we need an account at a cloud provider. (I’m skipping that for this session and using a local virtual machine on my laptop.) The main thing is to choose a hosting provider that supports the “cloud-init” functionality in their Linux systems (most do).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For the cloud-init part we need a “user-data” file that contains the initial instructions to get the system up and running.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Apologies for the eye chart, and the actual file is a bit larger than this...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This tells the installer to add things like packages, users, and to do other customization we want to take place while the system is installing our VM…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third part combines these two things (meta-data and user-data) into an image that the virtualization system can use while building the VM.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fourth part is a pre-built “cloud image” file that you can get from any of the popular Linux distribution creators. We’ll use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1001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Ubuntu for this session…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Since we like to live on the bleeding edge, I’ve chosen the latest Ubuntu image, AND the daily build of that image…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So. We now have our …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1001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So. We now have our 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user-data, and our 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Ubuntu image,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All packaged up and ready to launch.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my experience, this takes about a minute, and we end up with ...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1001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. . . and log in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If we were to log in and look at the Icecast configuration, we’d see . . 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. . 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Oh! You already have this – a radio station!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Then you need to hook...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this section with the  source password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Bonus Points: can anyone tell what file format this is?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So now we have a way for our source client to authenticate to the icecast server.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We would also see the . . 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TCP port for the source client to connect on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(Don’t worry about taking copious notes on this. In case you haven’t seen it, there’s a template icecast.xml file on the github project site.)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Also, note that the source client connects on the same TCP port as the regular listener clients. You *can* set a different port for the source client, but it’s not necessary. (We’ll ignore HTTPS for this session.)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That’s basically all you need to do to get the icecast server up and running!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Now let’s take a closer look at the source client setup. We’ll start with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B.U.T.T. 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This is the view of BUTT when you first launch it. Let’s take a look at the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Settings window and get things set up.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Click the ADD or EDIT button to add or change the settings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The first view is the collection of settings to connect to the stream server...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Set the source password and port ...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After you click “Save” you’ll see this tabbed window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With the other settings.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Set these as desired… (MP3 vs Others)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the “Stream” tab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be sure to tick the “Start streaming ...” checkbox so BUTT connects to the stream server as soon as you launch it.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In the “Record” tab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you can select these options to keep an archive of your station’s audio. I usually use a separate tool for that, but ...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Recent versions of BUTT include a small equalizer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with which you can tweak the sound of your stream. It doesn’t replace conventional audio processing, but it might be just enough for your stream.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settings in the last tab, GUI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simply let you tweak the appearance of BUTT…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IMPORTANT!!!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After setting things the way you want them, you need to save the configuration.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Switch back to the “Main” tab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it all up 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send it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and click “Save”.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ALSO IMPORTANT!!!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You need to actually START the source client streaming after changing all the settings.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Close the Settings window and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and click the “Play” button…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You should see the BUTT app connect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after a few seconds…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to the cloud…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and then get lots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...of listeners!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Hmmmmmm…. How do you do that? …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(Not “get the listeners” part, but the “set it up” part). . 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Let’s define some terms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10012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  <a:ea typeface="Droid Sans Fallback"/>
              </a:rPr>
              <a:t>Icecast is a client-server app. Listeners are “clients” of the icecast </a:t>
            </a:r>
            <a:r>
              <a:rPr b="0" lang="en-US" sz="2000" spc="-1" strike="noStrike">
                <a:latin typeface="Arial"/>
              </a:rPr>
              <a:t>“server”.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Things that feed the icecast server are also “clients”.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“feeders” are called “source clients”. Kind of unfortunate terminology, but it is what it is...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 &lt;CLICK&gt;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source clients” are dedicated hardware, or software apps that feed digital audio (and/or video) to the icecast server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Of course there are the commercial offerings: Comrex, Barix, Telos, etc., etc.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But how about a home-grown solution to match . . 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70833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. . . your self-hosted Icecast server! You have a few options: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  <a:ea typeface="Droid Sans Fallback"/>
              </a:rPr>
              <a:t>Liquidsoap – a cross-platform (Linux &amp; </a:t>
            </a:r>
            <a:r>
              <a:rPr b="0" lang="en-US" sz="2000" spc="-1" strike="noStrike">
                <a:latin typeface="Arial"/>
              </a:rPr>
              <a:t>Windows [possibly MacOS via HomeBrew]) command-line stream scripting engine that can feed Icecast, HLS, or just about anything you might want to do!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  <a:ea typeface="Droid Sans Fallback"/>
              </a:rPr>
              <a:t>BUTT – a cross-platform (Linux, Windows </a:t>
            </a:r>
            <a:r>
              <a:rPr b="1" lang="en-US" sz="2000" spc="-1" strike="noStrike">
                <a:latin typeface="Arial"/>
                <a:ea typeface="Droid Sans Fallback"/>
              </a:rPr>
              <a:t>&amp;</a:t>
            </a:r>
            <a:r>
              <a:rPr b="0" lang="en-US" sz="2000" spc="-1" strike="noStrike">
                <a:latin typeface="Arial"/>
              </a:rPr>
              <a:t> MacOS) GUI source client for Icecast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Lots of others exist, including commercial offerings, but these are the most popular combination encoder and source client.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For any source client, you need an audio source (often analog audio that comes in thru the PC sound card) and somewhere to send the encoded audio.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With that intro out of the way, let’s get our Icecast server ready to accept source client connections...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981000" y="812520"/>
            <a:ext cx="5596920" cy="4008960"/>
          </a:xfrm>
          <a:prstGeom prst="rect">
            <a:avLst/>
          </a:prstGeom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3456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First we need an account at a cloud provider.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TONS of hosting providers. The main thing is to choose a hosting provider that offers complete control of the virtual machine (not a “web host” provider like Square Space or WIX or WordPress), and supports the “cloud-init” functionality for their Linux systems (most do).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There are several good cloud providers, including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-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… </a:t>
            </a:r>
            <a:r>
              <a:rPr b="0" lang="en-US" sz="2000" spc="-1" strike="noStrike">
                <a:latin typeface="Arial"/>
              </a:rPr>
              <a:t>Digital Ocean 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1215360" y="301320"/>
            <a:ext cx="764820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215360" y="301320"/>
            <a:ext cx="7648200" cy="585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5360" y="301320"/>
            <a:ext cx="764820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9324720" y="6831000"/>
            <a:ext cx="755280" cy="776160"/>
            <a:chOff x="9324720" y="6831000"/>
            <a:chExt cx="755280" cy="776160"/>
          </a:xfrm>
        </p:grpSpPr>
        <p:pic>
          <p:nvPicPr>
            <p:cNvPr id="3" name="" descr=""/>
            <p:cNvPicPr/>
            <p:nvPr/>
          </p:nvPicPr>
          <p:blipFill>
            <a:blip r:embed="rId2"/>
            <a:stretch/>
          </p:blipFill>
          <p:spPr>
            <a:xfrm>
              <a:off x="9324720" y="6831000"/>
              <a:ext cx="755280" cy="581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TextShape 4"/>
            <p:cNvSpPr txBox="1"/>
            <p:nvPr/>
          </p:nvSpPr>
          <p:spPr>
            <a:xfrm>
              <a:off x="9410760" y="7318800"/>
              <a:ext cx="583200" cy="28836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 anchor="ctr">
              <a:spAutoFit/>
            </a:bodyPr>
            <a:p>
              <a:pPr algn="ctr"/>
              <a:r>
                <a:rPr b="0" i="1" lang="en-US" sz="1400" spc="-1" strike="noStrike">
                  <a:latin typeface="Ubuntu"/>
                </a:rPr>
                <a:t>2019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latin typeface="Arial"/>
              </a:rPr>
              <a:t>Click to edit the title text format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Aft>
                <a:spcPts val="84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Aft>
                <a:spcPts val="63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Aft>
                <a:spcPts val="422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broadcasttool.com/" TargetMode="External"/><Relationship Id="rId2" Type="http://schemas.openxmlformats.org/officeDocument/2006/relationships/hyperlink" Target="mailto:dklann@broadcasttool.com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github.com/sergey-dryabzhinsky/nginx-rtmp-module" TargetMode="External"/><Relationship Id="rId2" Type="http://schemas.openxmlformats.org/officeDocument/2006/relationships/hyperlink" Target="https://grunch.org/nginx-hls.conf" TargetMode="External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broadcasttool.com/" TargetMode="External"/><Relationship Id="rId2" Type="http://schemas.openxmlformats.org/officeDocument/2006/relationships/hyperlink" Target="mailto:dklann@broadcasttool.com" TargetMode="Externa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392480" y="312840"/>
            <a:ext cx="7294680" cy="124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Roll Your </a:t>
            </a:r>
            <a:r>
              <a:rPr b="0" lang="en-US" sz="4400" spc="-1" strike="noStrike">
                <a:latin typeface="Arial"/>
              </a:rPr>
              <a:t>Own </a:t>
            </a:r>
            <a:r>
              <a:rPr b="0" lang="en-US" sz="4400" spc="-1" strike="noStrike">
                <a:latin typeface="Arial"/>
              </a:rPr>
              <a:t>Stream </a:t>
            </a:r>
            <a:r>
              <a:rPr b="0" lang="en-US" sz="4400" spc="-1" strike="noStrike">
                <a:latin typeface="Arial"/>
              </a:rPr>
              <a:t>Server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David Klann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Broadcast Tool &amp; Die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  <a:hlinkClick r:id="rId1"/>
              </a:rPr>
              <a:t>broadcasttool.com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414.939.0841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  <a:hlinkClick r:id="rId2"/>
              </a:rPr>
              <a:t>dklann@broadcasttool.com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4106520" y="5303520"/>
            <a:ext cx="1866960" cy="186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9360" y="937440"/>
            <a:ext cx="10079640" cy="5690160"/>
          </a:xfrm>
          <a:prstGeom prst="rect">
            <a:avLst/>
          </a:prstGeom>
          <a:ln>
            <a:noFill/>
          </a:ln>
        </p:spPr>
      </p:pic>
      <p:sp>
        <p:nvSpPr>
          <p:cNvPr id="106" name="TextShape 1"/>
          <p:cNvSpPr txBox="1"/>
          <p:nvPr/>
        </p:nvSpPr>
        <p:spPr>
          <a:xfrm>
            <a:off x="4547520" y="457200"/>
            <a:ext cx="985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Here?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47520" y="457200"/>
            <a:ext cx="1122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Or Here?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9360" y="936720"/>
            <a:ext cx="10079640" cy="569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0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288600" y="457200"/>
            <a:ext cx="3503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Yikes! Too many to choose from!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1893960" y="1463040"/>
            <a:ext cx="1580760" cy="118080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5235120" y="1897560"/>
            <a:ext cx="3085920" cy="102852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914400" y="3657600"/>
            <a:ext cx="4647960" cy="12189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4"/>
          <a:stretch/>
        </p:blipFill>
        <p:spPr>
          <a:xfrm>
            <a:off x="5760720" y="4526640"/>
            <a:ext cx="2895120" cy="114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0" dur="indefinite" restart="never" nodeType="tmRoot">
          <p:childTnLst>
            <p:seq>
              <p:cTn id="151" dur="indefinite" nodeType="mainSeq"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0" y="29520"/>
            <a:ext cx="10058400" cy="755964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8321040" y="1463040"/>
            <a:ext cx="1554480" cy="365760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8312040" y="1745640"/>
            <a:ext cx="1554480" cy="631800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nodeType="afterEffect" fill="hold" presetClass="entr" presetID="53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8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xit" presetID="53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85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18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3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9360" y="730080"/>
            <a:ext cx="10079640" cy="610452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1665360" y="2560320"/>
            <a:ext cx="1462680" cy="139284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4" dur="indefinite" restart="never" nodeType="tmRoot">
          <p:childTnLst>
            <p:seq>
              <p:cTn id="195" dur="indefinite" nodeType="mainSeq">
                <p:childTnLst>
                  <p:par>
                    <p:cTn id="196" fill="hold">
                      <p:stCondLst>
                        <p:cond delay="0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9360" y="720360"/>
            <a:ext cx="10079640" cy="612432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463040" y="3200400"/>
            <a:ext cx="1920240" cy="182880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8" dur="indefinite" restart="never" nodeType="tmRoot">
          <p:childTnLst>
            <p:seq>
              <p:cTn id="209" dur="indefinite" nodeType="mainSeq"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000"/>
                            </p:stCondLst>
                            <p:childTnLst>
                              <p:par>
                                <p:cTn id="216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9360" y="726840"/>
            <a:ext cx="10079640" cy="611136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1554480" y="2194560"/>
            <a:ext cx="1737360" cy="165456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1" dur="indefinite" restart="never" nodeType="tmRoot">
          <p:childTnLst>
            <p:seq>
              <p:cTn id="222" dur="indefinite" nodeType="mainSeq">
                <p:childTnLst>
                  <p:par>
                    <p:cTn id="223" fill="hold">
                      <p:stCondLst>
                        <p:cond delay="0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7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29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9360" y="726840"/>
            <a:ext cx="10079640" cy="611136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1554840" y="1188720"/>
            <a:ext cx="4388760" cy="155448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4" dur="indefinite" restart="never" nodeType="tmRoot">
          <p:childTnLst>
            <p:seq>
              <p:cTn id="235" dur="indefinite" nodeType="mainSeq">
                <p:childTnLst>
                  <p:par>
                    <p:cTn id="236" fill="hold">
                      <p:stCondLst>
                        <p:cond delay="0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000"/>
                            </p:stCondLst>
                            <p:childTnLst>
                              <p:par>
                                <p:cTn id="242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4" dur="125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5" dur="125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6" dur="12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9360" y="704880"/>
            <a:ext cx="10079640" cy="615528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3657600" y="1645920"/>
            <a:ext cx="822960" cy="78372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7" dur="indefinite" restart="never" nodeType="tmRoot">
          <p:childTnLst>
            <p:seq>
              <p:cTn id="248" dur="indefinite" nodeType="mainSeq">
                <p:childTnLst>
                  <p:par>
                    <p:cTn id="249" fill="hold">
                      <p:stCondLst>
                        <p:cond delay="0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5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7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9360" y="723600"/>
            <a:ext cx="10079640" cy="611784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1737360" y="2560320"/>
            <a:ext cx="7863840" cy="265176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0" dur="indefinite" restart="never" nodeType="tmRoot">
          <p:childTnLst>
            <p:seq>
              <p:cTn id="261" dur="indefinite" nodeType="mainSeq">
                <p:childTnLst>
                  <p:par>
                    <p:cTn id="262" fill="hold">
                      <p:stCondLst>
                        <p:cond delay="0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6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2000"/>
                            </p:stCondLst>
                            <p:childTnLst>
                              <p:par>
                                <p:cTn id="268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7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568680" y="1779840"/>
            <a:ext cx="2943000" cy="7808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3676320" y="2926080"/>
            <a:ext cx="2727360" cy="49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nodeType="afterEffect" fill="hold" presetClass="exit" presetID="10">
                                  <p:stCondLst>
                                    <p:cond delay="500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nodeType="afterEffect" fill="hold" presetClass="exit" presetID="10">
                                  <p:stCondLst>
                                    <p:cond delay="500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9360" y="723600"/>
            <a:ext cx="10079640" cy="611784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2500560" y="3931920"/>
            <a:ext cx="1065600" cy="101484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4297680" y="3657600"/>
            <a:ext cx="1737360" cy="1654560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0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9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000"/>
                            </p:stCondLst>
                            <p:childTnLst>
                              <p:par>
                                <p:cTn id="281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5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3000"/>
                            </p:stCondLst>
                            <p:childTnLst>
                              <p:par>
                                <p:cTn id="287" nodeType="afterEffect" fill="hold" presetClass="entr" presetID="53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8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9360" y="730080"/>
            <a:ext cx="10079640" cy="610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2" dur="indefinite" restart="never" nodeType="tmRoot">
          <p:childTnLst>
            <p:seq>
              <p:cTn id="293" dur="indefinite" nodeType="mainSeq">
                <p:childTnLst>
                  <p:par>
                    <p:cTn id="294" fill="hold">
                      <p:stCondLst>
                        <p:cond delay="0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8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2892240" y="778320"/>
            <a:ext cx="4295520" cy="351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FreeMono"/>
              </a:rPr>
              <a:t>#cloud-config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package_upgrade: true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packages: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icecast2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zsh-common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zsh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fwknop-server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libpam-ssh-agent-auth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libvorbis0a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libogg0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libopus0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perl-doc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libwww-perl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libterm-readline-perl-perl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315080" y="822960"/>
            <a:ext cx="7450200" cy="1690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latin typeface="FreeMono"/>
              </a:rPr>
              <a:t>users: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</a:t>
            </a:r>
            <a:r>
              <a:rPr b="1" lang="en-US" sz="1800" spc="-1" strike="noStrike">
                <a:latin typeface="FreeMono"/>
              </a:rPr>
              <a:t>- name: dklann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  </a:t>
            </a:r>
            <a:r>
              <a:rPr b="1" lang="en-US" sz="1800" spc="-1" strike="noStrike">
                <a:latin typeface="FreeMono"/>
              </a:rPr>
              <a:t>gecos: David Klann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  </a:t>
            </a:r>
            <a:r>
              <a:rPr b="1" lang="en-US" sz="1800" spc="-1" strike="noStrike">
                <a:latin typeface="FreeMono"/>
              </a:rPr>
              <a:t>groups: sudo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  </a:t>
            </a:r>
            <a:r>
              <a:rPr b="1" lang="en-US" sz="1800" spc="-1" strike="noStrike">
                <a:latin typeface="FreeMono"/>
              </a:rPr>
              <a:t>shell: /bin/zsh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  </a:t>
            </a:r>
            <a:r>
              <a:rPr b="1" lang="en-US" sz="1800" spc="-1" strike="noStrike">
                <a:latin typeface="FreeMono"/>
              </a:rPr>
              <a:t>ssh-authorized-keys: ssh-rsa AAAAB3NzaC1yc2EAAAA…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FreeMono"/>
              </a:rPr>
              <a:t>    </a:t>
            </a:r>
            <a:r>
              <a:rPr b="1" lang="en-US" sz="1800" spc="-1" strike="noStrike">
                <a:latin typeface="FreeMono"/>
              </a:rPr>
              <a:t>ssh-authorized-keys: ssh-ed25519 AAAAC3NzaC1l...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292040" y="570960"/>
            <a:ext cx="7251840" cy="458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latin typeface="FreeMono"/>
              </a:rPr>
              <a:t>runcmd: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# Configure sudo to support SSH agent authorization: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#     Part 1 update /etc/pam.d/sudo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sed -i -e '1aauth sufficient pam_ssh_agent_auth.so ...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#     Part 2: update /etc/sudoers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sed -i -e '/^# Host alias specification/iDefaults  ...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# Secure root SSH access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sed -i -e '/Port /s/^.*$/Port 32808/' -e '/^PermitR...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sed -i -e '/^ports=/s,^.*$,ports=32808/tcp,' /etc/u...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ufw app update OpenSSH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systemctl restart ssh.service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ufw allow OpenSSH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echo ‘[Icecast 8282]\ntitle=Icecast on port 8282...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ufw app update 'Icecast 8282'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ufw allow 'Icecast 8282'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systemctl enable ufw.service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echo 'y' | ufw enable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...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92040" y="570960"/>
            <a:ext cx="8105400" cy="396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...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Configure the icecast server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sed -i -e 's,\(&lt;source-password&gt;\).*\(&lt;/source-pass...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sed -i -e 's,\(&lt;port&gt;\).*\(&lt;/port&gt;\),\18282\2,' /et…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sed -i -e ‘s,ENABLE=false,ENABLE=true,’ /etc/default/icecast2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systemctl enable icecast2.service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# Set the timezone appropriately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rm /etc/localtime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ln -s /usr/share/zoneinfo/US/Central /etc/localtime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- timedatectl set-timezeone US/Central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# Reboot after doing everything above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power_state: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timeout: 90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message: Rebooting in five minutes. Please save your work.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latin typeface="FreeMono"/>
              </a:rPr>
              <a:t>  </a:t>
            </a:r>
            <a:r>
              <a:rPr b="1" lang="en-US" sz="1600" spc="-1" strike="noStrike">
                <a:latin typeface="FreeMono"/>
              </a:rPr>
              <a:t>mode: reboot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768480" y="731520"/>
            <a:ext cx="25430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user-data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111240" y="1168200"/>
            <a:ext cx="9857880" cy="637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latin typeface="FreeMono"/>
              </a:rPr>
              <a:t>#cloud-config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package_upgrade: true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packages: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icecast2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libpam-ssh-agent-auth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libterm-readline-perl-perl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libwww-perl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perl-doc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zsh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zsh-common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users: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name: dklann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  </a:t>
            </a:r>
            <a:r>
              <a:rPr b="0" lang="en-US" sz="1000" spc="-1" strike="noStrike">
                <a:latin typeface="FreeMono"/>
              </a:rPr>
              <a:t>gecos: David Klann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  </a:t>
            </a:r>
            <a:r>
              <a:rPr b="0" lang="en-US" sz="1000" spc="-1" strike="noStrike">
                <a:latin typeface="FreeMono"/>
              </a:rPr>
              <a:t>groups: sudo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  </a:t>
            </a:r>
            <a:r>
              <a:rPr b="0" lang="en-US" sz="1000" spc="-1" strike="noStrike">
                <a:latin typeface="FreeMono"/>
              </a:rPr>
              <a:t>shell: /bin/zsh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  </a:t>
            </a:r>
            <a:r>
              <a:rPr b="0" lang="en-US" sz="1000" spc="-1" strike="noStrike">
                <a:latin typeface="FreeMono"/>
              </a:rPr>
              <a:t>ssh-authorized-keys: ssh-rsa AAAAB3NzaC1yc2EAAAADAQABAAACAQDM...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  </a:t>
            </a:r>
            <a:r>
              <a:rPr b="0" lang="en-US" sz="1000" spc="-1" strike="noStrike">
                <a:latin typeface="FreeMono"/>
              </a:rPr>
              <a:t>ssh-authorized-keys: ssh-ed25519 AAAAC3NzaC1lZDI1NTE5AAAAIIQj...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runcmd: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# Configure sudo to support SSH agent authorization: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#     Part 1 update /etc/pam.d/sudo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sed -i -e '1aauth sufficient pam_ssh_agent_auth.so file=~/.ssh/authorized_keys' /etc/pam.d/sudo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#     Part 2: update /etc/sudoers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sed -i -e '/^# Host alias specification/iDefaults  env_keep += "SSH_AUTH_SOCK"' /etc/sudoers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# Secure root SSH access and enable the service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sed -i -e '/Port /s/^.*$/Port 2222/' -e '/^PermitRootLogin/s/^.*$/PermitRootLogin without-password/' … /etc/ssh/sshd_config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# This is here as an example of configuring an application for UFW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sed -i -e '/^ports=/s,^.*$,ports=2222/tcp,' /etc/ufw/applications.d/openssh-server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ufw app update OpenSSH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ufw allow OpenSSH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systemctl enable ssh.service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systemctl enable ufw.service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echo 'y' | ufw enable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# Set the timezone appropriately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rm -f /etc/localtime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ln -s /usr/share/zoneinfo/US/Central /etc/localtime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- timedatectl set-timezone US/Central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# Reboot after doing everything above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power_state: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timeout: 90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message: Rebooting...</a:t>
            </a:r>
            <a:endParaRPr b="0" lang="en-US" sz="1000" spc="-1" strike="noStrike">
              <a:latin typeface="Arial"/>
            </a:endParaRPr>
          </a:p>
          <a:p>
            <a:r>
              <a:rPr b="0" lang="en-US" sz="1000" spc="-1" strike="noStrike">
                <a:latin typeface="FreeMono"/>
              </a:rPr>
              <a:t>  </a:t>
            </a:r>
            <a:r>
              <a:rPr b="0" lang="en-US" sz="1000" spc="-1" strike="noStrike">
                <a:latin typeface="FreeMono"/>
              </a:rPr>
              <a:t>mode: reboot</a:t>
            </a:r>
            <a:endParaRPr b="0" lang="en-US" sz="1000" spc="-1" strike="noStrike">
              <a:latin typeface="Arial"/>
            </a:endParaRPr>
          </a:p>
          <a:p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366360" y="731520"/>
            <a:ext cx="33476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Cloud Image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226520" y="12240"/>
            <a:ext cx="7694640" cy="755964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1645920" y="6126480"/>
            <a:ext cx="2651760" cy="274320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9" dur="indefinite" restart="never" nodeType="tmRoot">
          <p:childTnLst>
            <p:seq>
              <p:cTn id="300" dur="indefinite" nodeType="mainSeq">
                <p:childTnLst>
                  <p:par>
                    <p:cTn id="301" fill="hold">
                      <p:stCondLst>
                        <p:cond delay="0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afterEffect" fill="hold" presetClass="entr" presetID="42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4000"/>
                            </p:stCondLst>
                            <p:childTnLst>
                              <p:par>
                                <p:cTn id="309" nodeType="afterEffect" fill="hold" presetClass="entr" presetID="53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1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2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3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366360" y="731520"/>
            <a:ext cx="33476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Cloud Image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4699440" y="5336640"/>
            <a:ext cx="2295000" cy="191412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4773960" y="5515200"/>
            <a:ext cx="2220120" cy="1574640"/>
          </a:xfrm>
          <a:prstGeom prst="rect">
            <a:avLst/>
          </a:prstGeom>
          <a:ln>
            <a:noFill/>
          </a:ln>
        </p:spPr>
      </p:pic>
      <p:sp>
        <p:nvSpPr>
          <p:cNvPr id="145" name="TextShape 2"/>
          <p:cNvSpPr txBox="1"/>
          <p:nvPr/>
        </p:nvSpPr>
        <p:spPr>
          <a:xfrm>
            <a:off x="1842480" y="1463040"/>
            <a:ext cx="1906560" cy="19065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txBody>
          <a:bodyPr lIns="90000" rIns="90000" tIns="45000" bIns="45000" anchorCtr="1">
            <a:spAutoFit/>
          </a:bodyPr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user-data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2804040" y="2743200"/>
            <a:ext cx="1402200" cy="1095480"/>
            <a:chOff x="2804040" y="2743200"/>
            <a:chExt cx="1402200" cy="1095480"/>
          </a:xfrm>
        </p:grpSpPr>
        <p:sp>
          <p:nvSpPr>
            <p:cNvPr id="147" name="CustomShape 4"/>
            <p:cNvSpPr/>
            <p:nvPr/>
          </p:nvSpPr>
          <p:spPr>
            <a:xfrm>
              <a:off x="2804040" y="2743200"/>
              <a:ext cx="1402200" cy="1095480"/>
            </a:xfrm>
            <a:prstGeom prst="flowChartMagneticDisk">
              <a:avLst/>
            </a:prstGeom>
            <a:gradFill rotWithShape="0">
              <a:gsLst>
                <a:gs pos="0">
                  <a:srgbClr val="c3e8c8"/>
                </a:gs>
                <a:gs pos="50000">
                  <a:srgbClr val="ebf7ec"/>
                </a:gs>
                <a:gs pos="100000">
                  <a:srgbClr val="c3e8c8"/>
                </a:gs>
              </a:gsLst>
              <a:lin ang="0"/>
            </a:gradFill>
            <a:ln w="14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7200" rIns="97200" tIns="52200" bIns="522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AU" sz="1800" spc="-1" strike="noStrike">
                  <a:latin typeface="Arial"/>
                  <a:ea typeface="微软雅黑"/>
                </a:rPr>
                <a:t>Ubuntu Image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8" name="CustomShape 5"/>
            <p:cNvSpPr/>
            <p:nvPr/>
          </p:nvSpPr>
          <p:spPr>
            <a:xfrm>
              <a:off x="2804040" y="2743200"/>
              <a:ext cx="1402200" cy="347040"/>
            </a:xfrm>
            <a:prstGeom prst="ellipse">
              <a:avLst/>
            </a:prstGeom>
            <a:gradFill rotWithShape="0">
              <a:gsLst>
                <a:gs pos="0">
                  <a:srgbClr val="c3e8c8"/>
                </a:gs>
                <a:gs pos="100000">
                  <a:srgbClr val="ebf7ec">
                    <a:alpha val="0"/>
                  </a:srgbClr>
                </a:gs>
              </a:gsLst>
              <a:lin ang="5400000"/>
            </a:gradFill>
            <a:ln w="14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4" dur="indefinite" restart="never" nodeType="tmRoot">
          <p:childTnLst>
            <p:seq>
              <p:cTn id="315" dur="indefinite" nodeType="mainSeq">
                <p:childTnLst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0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3089210723963 0.0218869650000069 C 0.0740165102618385 0.0049782573123025 0.089873153219855 0.0009802260143335 0.103669917753704 -0.0054058946915595 C 0.111910317118972 -0.00922013569583708 0.120400682401745 -0.0102303900915838 0.128360281254825 -0.0145035145887483 C 0.138973079725598 -0.0202010139183008 0.149085083010632 -0.0169001441399054 0.160011391988248 -0.0213037557240207 C 0.173026309898367 -0.0265491357871991 0.186635635775987 -0.0285858341512801 0.200152741498288 -0.0304013756212095 C 0.211950299858651 -0.0319859571793616 0.224429619381756 -0.0310727881929934 0.234862835320345 -0.0213037557240207 C 0.245530373743834 -0.0113153178505523 0.258393535547592 -0.0094374535184734 0.269604143255551 0.0002916046379931 C 0.28052434760862 0.00976863799775211 0.290862714101335 0.0203216315226538 0.30047490116024 0.0320873267029157 C 0.308280189758675 0.0416413070697533 0.31026304373535 0.057588739575295 0.310525845594325 0.071877926859307 C 0.310762470049951 0.0847437839563641 0.312294107939263 0.0975162269272784 0.312055337138642 0.110473890059502 C 0.311825895865572 0.122925256463403 0.310523556799933 0.135837896474419 0.312835689967375 0.147967111453977 C 0.315174459836549 0.160236059856414 0.313637900336042 0.172001439198236 0.315925887169159 0.184357591042732 C 0.31863216106223 0.1989726800247 0.318476365451436 0.214544831798096 0.31823573154221 0.229799742953438 C 0.318008153564207 0.24422697744632 0.320609594605895 0.258149411602242 0.32054557591526 0.272944516102227 C 0.320484738151652 0.287004489232067 0.321245210688324 0.300926415777952 0.321325928743994 0.314986547445296 C 0.321432495497082 0.333549216817692 0.319926319040074 0.351975782896324 0.317455378713477 0.370675008634149 C 0.315056916996262 0.388825741207885 0.311619266898708 0.405917006245732 0.309745492765592 0.424066091061085 C 0.308497855570514 0.436150510880985 0.307654147184586 0.448280463211684 0.306655295563808 0.460410623074602 L 0.305874942735075 0.472908363539427 L 0.305125804019491 0.484303362198532 L 0.305125804019491 0.489954913952847 E">
                                      <p:cBhvr>
                                        <p:cTn id="324" dur="2000" fill="hold"/>
                                        <p:tgtEl>
                                          <p:spTgt spid="145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000"/>
                            </p:stCondLst>
                            <p:childTnLst>
                              <p:par>
                                <p:cTn id="326" nodeType="afterEffect" fill="hold" presetClass="exit" presetID="53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327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8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3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5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 -0.00428571428571429 C 0.07525 -0.02 0.0829644433088826 -0.0338569956282605 0.0903214285714286 -0.0478571428571429 C 0.0981787290247729 -0.0628093765836948 0.109531095091518 -0.072060219260093 0.121214285714286 -0.0796666666666667 C 0.13088824638973 -0.08596498666049 0.140502482901034 -0.0924571033506309 0.15125 -0.094952380952381 C 0.162038216213951 -0.0974571077682236 0.172750498305899 -0.101678808262791 0.183928571428571 -0.100857142857143 C 0.19607193400051 -0.0999645220249024 0.207998194206854 -0.107702569594218 0.220142857142857 -0.104380952380952 C 0.230283915479437 -0.101607329588042 0.240815525143379 -0.107132876125767 0.250142857142857 -0.0973333333333334 C 0.264565530093063 -0.0821804899731169 0.283069758343676 -0.0697131766960231 0.291678571428571 -0.0466666666666667 C 0.296784044165918 -0.0329988906927293 0.300307504423771 -0.0182825499369801 0.30225 -0.00314285714285718 C 0.304236078740748 0.0123365201941272 0.297084379134176 0.0261031686116813 0.292535714285714 0.0392857142857142 C 0.28762008591131 0.0535317618009692 0.278820707989048 0.0641898166060852 0.27225 0.0769523809523809 C 0.265606422237728 0.0898564833446869 0.258539713332158 0.102621450001651 0.253678571428571 0.117 C 0.249218284062311 0.130192880638899 0.245429943151773 0.143857537938339 0.243107142857143 0.158190476190476 C 0.24082280025649 0.172286109602255 0.23649640493101 0.185952178760713 0.236035714285714 0.200571428571429 C 0.23560354773699 0.214285513717626 0.230645894140033 0.226142831068901 0.230714285714286 0.240619047619048 C 0.230788751288023 0.256380927393493 0.230006092479418 0.272000100564257 0.229857142857143 0.287714285714286 C 0.229720378152128 0.30214296209342 0.229857142857143 0.316761904761905 0.229857142857143 0.331285714285714 L 0.230714285714286 0.344238095238095 L 0.230714285714286 0.357190476190476 L 0.230714285714286 0.364238095238095 E">
                                      <p:cBhvr>
                                        <p:cTn id="339" dur="2000" fill="hold"/>
                                        <p:tgtEl>
                                          <p:spTgt spid="146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000"/>
                            </p:stCondLst>
                            <p:childTnLst>
                              <p:par>
                                <p:cTn id="341" nodeType="afterEffect" fill="hold" presetClass="exit" presetID="53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342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3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34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500"/>
                            </p:stCondLst>
                            <p:childTnLst>
                              <p:par>
                                <p:cTn id="347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48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2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3366360" y="731520"/>
            <a:ext cx="334764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Cloud Image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645200" y="1887480"/>
            <a:ext cx="6857640" cy="380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3" dur="indefinite" restart="never" nodeType="tmRoot">
          <p:childTnLst>
            <p:seq>
              <p:cTn id="354" dur="indefinite" nodeType="mainSeq">
                <p:childTnLst>
                  <p:par>
                    <p:cTn id="355" fill="hold">
                      <p:stCondLst>
                        <p:cond delay="0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9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1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125720" y="835920"/>
            <a:ext cx="7883640" cy="591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after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nodeType="after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205000" y="2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3120" y="1828800"/>
            <a:ext cx="10013760" cy="446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800" spc="-1" strike="noStrike">
                <a:latin typeface="OpenDyslexic Nerd Font Mono"/>
              </a:rPr>
              <a:t>…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OpenDyslexic Nerd Font Mono"/>
              </a:rPr>
              <a:t>    </a:t>
            </a:r>
            <a:r>
              <a:rPr b="0" lang="en-US" sz="2800" spc="-1" strike="noStrike">
                <a:latin typeface="OpenDyslexic Nerd Font Mono"/>
              </a:rPr>
              <a:t>&lt;authentication&gt;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OpenDyslexic Nerd Font Mono"/>
              </a:rPr>
              <a:t>        </a:t>
            </a:r>
            <a:r>
              <a:rPr b="0" lang="en-US" sz="2800" spc="-1" strike="noStrike">
                <a:latin typeface="OpenDyslexic Nerd Font Mono"/>
              </a:rPr>
              <a:t>&lt;!-- Sources log in with username 'source' --&gt;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OpenDyslexic Nerd Font Mono"/>
              </a:rPr>
              <a:t>        </a:t>
            </a:r>
            <a:r>
              <a:rPr b="0" lang="en-US" sz="2800" spc="-1" strike="noStrike">
                <a:latin typeface="OpenDyslexic Nerd Font Mono"/>
              </a:rPr>
              <a:t>&lt;source-password&gt;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OpenDyslexic Nerd Font Mono"/>
              </a:rPr>
              <a:t>            </a:t>
            </a:r>
            <a:r>
              <a:rPr b="0" lang="en-US" sz="2800" spc="-1" strike="noStrike">
                <a:latin typeface="OpenDyslexic Nerd Font Mono"/>
              </a:rPr>
              <a:t>sooper_sekrit_source_client_password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OpenDyslexic Nerd Font Mono"/>
              </a:rPr>
              <a:t>        </a:t>
            </a:r>
            <a:r>
              <a:rPr b="0" lang="en-US" sz="2800" spc="-1" strike="noStrike">
                <a:latin typeface="OpenDyslexic Nerd Font Mono"/>
              </a:rPr>
              <a:t>&lt;/source-password&gt;</a:t>
            </a:r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OpenDyslexic Nerd Font Mono"/>
              </a:rPr>
              <a:t>        </a:t>
            </a:r>
            <a:r>
              <a:rPr b="0" lang="en-US" sz="2800" spc="-1" strike="noStrike">
                <a:latin typeface="OpenDyslexic Nerd Font Mono"/>
              </a:rPr>
              <a:t>...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2" dur="indefinite" restart="never" nodeType="tmRoot">
          <p:childTnLst>
            <p:seq>
              <p:cTn id="363" dur="indefinite" nodeType="mainSeq">
                <p:childTnLst>
                  <p:par>
                    <p:cTn id="364" fill="hold">
                      <p:stCondLst>
                        <p:cond delay="0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8" dur="10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1000"/>
                            </p:stCondLst>
                            <p:childTnLst>
                              <p:par>
                                <p:cTn id="37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2" dur="10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2000"/>
                            </p:stCondLst>
                            <p:childTnLst>
                              <p:par>
                                <p:cTn id="37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6" dur="10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3000"/>
                            </p:stCondLst>
                            <p:childTnLst>
                              <p:par>
                                <p:cTn id="37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0" dur="1000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4000"/>
                            </p:stCondLst>
                            <p:childTnLst>
                              <p:par>
                                <p:cTn id="38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4" dur="1000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5000"/>
                            </p:stCondLst>
                            <p:childTnLst>
                              <p:par>
                                <p:cTn id="38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8" dur="1000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1" dur="1000"/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793880" y="1606680"/>
            <a:ext cx="7350120" cy="256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OpenDyslexic Nerd Font Mono"/>
              </a:rPr>
              <a:t>…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OpenDyslexic Nerd Font Mono"/>
              </a:rPr>
              <a:t>    </a:t>
            </a:r>
            <a:r>
              <a:rPr b="0" lang="en-US" sz="1800" spc="-1" strike="noStrike">
                <a:latin typeface="OpenDyslexic Nerd Font Mono"/>
              </a:rPr>
              <a:t>&lt;!-- You may have multiple &lt;listener&gt; elements --&gt;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OpenDyslexic Nerd Font Mono"/>
              </a:rPr>
              <a:t>    </a:t>
            </a:r>
            <a:r>
              <a:rPr b="0" lang="en-US" sz="1800" spc="-1" strike="noStrike">
                <a:latin typeface="OpenDyslexic Nerd Font Mono"/>
              </a:rPr>
              <a:t>&lt;listen-socket&gt;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OpenDyslexic Nerd Font Mono"/>
              </a:rPr>
              <a:t>        </a:t>
            </a:r>
            <a:r>
              <a:rPr b="0" lang="en-US" sz="1800" spc="-1" strike="noStrike">
                <a:latin typeface="OpenDyslexic Nerd Font Mono"/>
              </a:rPr>
              <a:t>&lt;port&gt;8282&lt;/port&gt;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OpenDyslexic Nerd Font Mono"/>
              </a:rPr>
              <a:t>    </a:t>
            </a:r>
            <a:r>
              <a:rPr b="0" lang="en-US" sz="1800" spc="-1" strike="noStrike">
                <a:latin typeface="OpenDyslexic Nerd Font Mono"/>
              </a:rPr>
              <a:t>&lt;/listen-socket&gt;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OpenDyslexic Nerd Font Mono"/>
              </a:rPr>
              <a:t>...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914400" y="4896000"/>
            <a:ext cx="1523520" cy="68184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3840480" y="5120640"/>
            <a:ext cx="1737360" cy="73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7" name="Group 4"/>
          <p:cNvGrpSpPr/>
          <p:nvPr/>
        </p:nvGrpSpPr>
        <p:grpSpPr>
          <a:xfrm>
            <a:off x="6822360" y="4546800"/>
            <a:ext cx="1972440" cy="1239480"/>
            <a:chOff x="6822360" y="4546800"/>
            <a:chExt cx="1972440" cy="1239480"/>
          </a:xfrm>
        </p:grpSpPr>
        <p:grpSp>
          <p:nvGrpSpPr>
            <p:cNvPr id="158" name="Group 5"/>
            <p:cNvGrpSpPr/>
            <p:nvPr/>
          </p:nvGrpSpPr>
          <p:grpSpPr>
            <a:xfrm>
              <a:off x="6822360" y="4546800"/>
              <a:ext cx="1972440" cy="1239480"/>
              <a:chOff x="6822360" y="4546800"/>
              <a:chExt cx="1972440" cy="1239480"/>
            </a:xfrm>
          </p:grpSpPr>
          <p:sp>
            <p:nvSpPr>
              <p:cNvPr id="159" name="Freeform 6"/>
              <p:cNvSpPr/>
              <p:nvPr/>
            </p:nvSpPr>
            <p:spPr>
              <a:xfrm>
                <a:off x="7863480" y="5259240"/>
                <a:ext cx="931680" cy="527400"/>
              </a:xfrm>
              <a:custGeom>
                <a:avLst/>
                <a:gdLst/>
                <a:ahLst/>
                <a:rect l="0" t="0" r="r" b="b"/>
                <a:pathLst>
                  <a:path w="2588" h="1465">
                    <a:moveTo>
                      <a:pt x="76" y="1464"/>
                    </a:moveTo>
                    <a:cubicBezTo>
                      <a:pt x="285" y="1464"/>
                      <a:pt x="2587" y="554"/>
                      <a:pt x="2587" y="277"/>
                    </a:cubicBezTo>
                    <a:cubicBezTo>
                      <a:pt x="2587" y="0"/>
                      <a:pt x="2263" y="0"/>
                      <a:pt x="2054" y="0"/>
                    </a:cubicBezTo>
                    <a:cubicBezTo>
                      <a:pt x="2054" y="118"/>
                      <a:pt x="0" y="593"/>
                      <a:pt x="76" y="1464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solidFill>
                  <a:srgbClr val="dddddd"/>
                </a:solidFill>
              </a:ln>
            </p:spPr>
          </p:sp>
          <p:grpSp>
            <p:nvGrpSpPr>
              <p:cNvPr id="160" name="Group 7"/>
              <p:cNvGrpSpPr/>
              <p:nvPr/>
            </p:nvGrpSpPr>
            <p:grpSpPr>
              <a:xfrm>
                <a:off x="6822360" y="4546800"/>
                <a:ext cx="1835640" cy="1239480"/>
                <a:chOff x="6822360" y="4546800"/>
                <a:chExt cx="1835640" cy="1239480"/>
              </a:xfrm>
            </p:grpSpPr>
            <p:sp>
              <p:nvSpPr>
                <p:cNvPr id="161" name="Freeform 8"/>
                <p:cNvSpPr/>
                <p:nvPr/>
              </p:nvSpPr>
              <p:spPr>
                <a:xfrm>
                  <a:off x="6877080" y="4974120"/>
                  <a:ext cx="959040" cy="783720"/>
                </a:xfrm>
                <a:custGeom>
                  <a:avLst/>
                  <a:gdLst/>
                  <a:ahLst/>
                  <a:rect l="0" t="0" r="r" b="b"/>
                  <a:pathLst>
                    <a:path w="2664" h="2177">
                      <a:moveTo>
                        <a:pt x="0" y="792"/>
                      </a:moveTo>
                      <a:lnTo>
                        <a:pt x="0" y="0"/>
                      </a:lnTo>
                      <a:lnTo>
                        <a:pt x="2663" y="1385"/>
                      </a:lnTo>
                      <a:lnTo>
                        <a:pt x="2663" y="2176"/>
                      </a:lnTo>
                      <a:lnTo>
                        <a:pt x="0" y="79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33333"/>
                    </a:gs>
                    <a:gs pos="100000">
                      <a:srgbClr val="999999">
                        <a:alpha val="0"/>
                      </a:srgbClr>
                    </a:gs>
                  </a:gsLst>
                  <a:lin ang="0"/>
                </a:gradFill>
                <a:ln w="14400">
                  <a:solidFill>
                    <a:srgbClr val="b2b2b2"/>
                  </a:solidFill>
                  <a:round/>
                </a:ln>
              </p:spPr>
            </p:sp>
            <p:sp>
              <p:nvSpPr>
                <p:cNvPr id="162" name="Freeform 9"/>
                <p:cNvSpPr/>
                <p:nvPr/>
              </p:nvSpPr>
              <p:spPr>
                <a:xfrm>
                  <a:off x="7835760" y="5045400"/>
                  <a:ext cx="822240" cy="712800"/>
                </a:xfrm>
                <a:custGeom>
                  <a:avLst/>
                  <a:gdLst/>
                  <a:ahLst/>
                  <a:rect l="0" t="0" r="r" b="b"/>
                  <a:pathLst>
                    <a:path w="2284" h="1980">
                      <a:moveTo>
                        <a:pt x="0" y="1979"/>
                      </a:moveTo>
                      <a:lnTo>
                        <a:pt x="0" y="1187"/>
                      </a:lnTo>
                      <a:lnTo>
                        <a:pt x="2283" y="0"/>
                      </a:lnTo>
                      <a:lnTo>
                        <a:pt x="2283" y="792"/>
                      </a:lnTo>
                      <a:lnTo>
                        <a:pt x="0" y="197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999999"/>
                    </a:gs>
                    <a:gs pos="100000">
                      <a:srgbClr val="333333"/>
                    </a:gs>
                  </a:gsLst>
                  <a:path path="rect"/>
                </a:gradFill>
                <a:ln w="14400">
                  <a:solidFill>
                    <a:srgbClr val="b2b2b2"/>
                  </a:solidFill>
                  <a:round/>
                </a:ln>
              </p:spPr>
            </p:sp>
            <p:sp>
              <p:nvSpPr>
                <p:cNvPr id="163" name="Freeform 10"/>
                <p:cNvSpPr/>
                <p:nvPr/>
              </p:nvSpPr>
              <p:spPr>
                <a:xfrm>
                  <a:off x="6877080" y="4546800"/>
                  <a:ext cx="1780920" cy="926280"/>
                </a:xfrm>
                <a:custGeom>
                  <a:avLst/>
                  <a:gdLst/>
                  <a:ahLst/>
                  <a:rect l="0" t="0" r="r" b="b"/>
                  <a:pathLst>
                    <a:path w="4947" h="2573">
                      <a:moveTo>
                        <a:pt x="2663" y="2572"/>
                      </a:moveTo>
                      <a:lnTo>
                        <a:pt x="0" y="1187"/>
                      </a:lnTo>
                      <a:lnTo>
                        <a:pt x="2283" y="0"/>
                      </a:lnTo>
                      <a:lnTo>
                        <a:pt x="4946" y="1385"/>
                      </a:lnTo>
                      <a:lnTo>
                        <a:pt x="2663" y="257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33333"/>
                    </a:gs>
                    <a:gs pos="100000">
                      <a:srgbClr val="999999">
                        <a:alpha val="0"/>
                      </a:srgbClr>
                    </a:gs>
                  </a:gsLst>
                  <a:lin ang="5400000"/>
                </a:gradFill>
                <a:ln w="14400">
                  <a:solidFill>
                    <a:srgbClr val="b2b2b2"/>
                  </a:solidFill>
                  <a:round/>
                </a:ln>
              </p:spPr>
            </p:sp>
            <p:sp>
              <p:nvSpPr>
                <p:cNvPr id="164" name="Line 11"/>
                <p:cNvSpPr/>
                <p:nvPr/>
              </p:nvSpPr>
              <p:spPr>
                <a:xfrm>
                  <a:off x="7205760" y="5202000"/>
                  <a:ext cx="0" cy="171000"/>
                </a:xfrm>
                <a:prstGeom prst="line">
                  <a:avLst/>
                </a:prstGeom>
                <a:ln w="14400">
                  <a:solidFill>
                    <a:srgbClr val="9999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5" name="Line 12"/>
                <p:cNvSpPr/>
                <p:nvPr/>
              </p:nvSpPr>
              <p:spPr>
                <a:xfrm flipH="1" flipV="1">
                  <a:off x="7370280" y="5338800"/>
                  <a:ext cx="438480" cy="227880"/>
                </a:xfrm>
                <a:prstGeom prst="line">
                  <a:avLst/>
                </a:prstGeom>
                <a:ln w="14400">
                  <a:solidFill>
                    <a:srgbClr val="b2b2b2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6" name="Line 13"/>
                <p:cNvSpPr/>
                <p:nvPr/>
              </p:nvSpPr>
              <p:spPr>
                <a:xfrm>
                  <a:off x="7367760" y="5287680"/>
                  <a:ext cx="0" cy="56880"/>
                </a:xfrm>
                <a:prstGeom prst="line">
                  <a:avLst/>
                </a:prstGeom>
                <a:ln w="14400">
                  <a:solidFill>
                    <a:srgbClr val="b2b2b2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7" name="Line 14"/>
                <p:cNvSpPr/>
                <p:nvPr/>
              </p:nvSpPr>
              <p:spPr>
                <a:xfrm>
                  <a:off x="7806240" y="5515560"/>
                  <a:ext cx="0" cy="56880"/>
                </a:xfrm>
                <a:prstGeom prst="line">
                  <a:avLst/>
                </a:prstGeom>
                <a:ln w="14400">
                  <a:solidFill>
                    <a:srgbClr val="6666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8" name="Line 15"/>
                <p:cNvSpPr/>
                <p:nvPr/>
              </p:nvSpPr>
              <p:spPr>
                <a:xfrm flipH="1" flipV="1">
                  <a:off x="7367760" y="5287680"/>
                  <a:ext cx="438480" cy="227880"/>
                </a:xfrm>
                <a:prstGeom prst="line">
                  <a:avLst/>
                </a:prstGeom>
                <a:ln w="14400">
                  <a:solidFill>
                    <a:srgbClr val="666666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9" name="Freeform 16"/>
                <p:cNvSpPr/>
                <p:nvPr/>
              </p:nvSpPr>
              <p:spPr>
                <a:xfrm>
                  <a:off x="7260840" y="5230440"/>
                  <a:ext cx="55080" cy="86040"/>
                </a:xfrm>
                <a:custGeom>
                  <a:avLst/>
                  <a:gdLst/>
                  <a:ahLst/>
                  <a:rect l="0" t="0" r="r" b="b"/>
                  <a:pathLst>
                    <a:path w="153" h="239">
                      <a:moveTo>
                        <a:pt x="0" y="158"/>
                      </a:moveTo>
                      <a:lnTo>
                        <a:pt x="0" y="0"/>
                      </a:lnTo>
                      <a:lnTo>
                        <a:pt x="152" y="79"/>
                      </a:lnTo>
                      <a:lnTo>
                        <a:pt x="152" y="238"/>
                      </a:lnTo>
                      <a:lnTo>
                        <a:pt x="0" y="158"/>
                      </a:lnTo>
                      <a:close/>
                    </a:path>
                  </a:pathLst>
                </a:custGeom>
                <a:solidFill>
                  <a:srgbClr val="39b54a"/>
                </a:solidFill>
                <a:ln w="14400">
                  <a:solidFill>
                    <a:srgbClr val="666666"/>
                  </a:solidFill>
                  <a:round/>
                </a:ln>
              </p:spPr>
            </p:sp>
            <p:sp>
              <p:nvSpPr>
                <p:cNvPr id="170" name="Line 17"/>
                <p:cNvSpPr/>
                <p:nvPr/>
              </p:nvSpPr>
              <p:spPr>
                <a:xfrm>
                  <a:off x="7151040" y="5173560"/>
                  <a:ext cx="0" cy="171000"/>
                </a:xfrm>
                <a:prstGeom prst="line">
                  <a:avLst/>
                </a:prstGeom>
                <a:ln w="14400">
                  <a:solidFill>
                    <a:srgbClr val="9999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1" name="Line 18"/>
                <p:cNvSpPr/>
                <p:nvPr/>
              </p:nvSpPr>
              <p:spPr>
                <a:xfrm>
                  <a:off x="7096320" y="5145120"/>
                  <a:ext cx="0" cy="171000"/>
                </a:xfrm>
                <a:prstGeom prst="line">
                  <a:avLst/>
                </a:prstGeom>
                <a:ln w="14400">
                  <a:solidFill>
                    <a:srgbClr val="9999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2" name="Line 19"/>
                <p:cNvSpPr/>
                <p:nvPr/>
              </p:nvSpPr>
              <p:spPr>
                <a:xfrm>
                  <a:off x="7041600" y="5116680"/>
                  <a:ext cx="0" cy="171000"/>
                </a:xfrm>
                <a:prstGeom prst="line">
                  <a:avLst/>
                </a:prstGeom>
                <a:ln w="14400">
                  <a:solidFill>
                    <a:srgbClr val="9999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" name="Line 20"/>
                <p:cNvSpPr/>
                <p:nvPr/>
              </p:nvSpPr>
              <p:spPr>
                <a:xfrm>
                  <a:off x="6986520" y="5087880"/>
                  <a:ext cx="0" cy="171000"/>
                </a:xfrm>
                <a:prstGeom prst="line">
                  <a:avLst/>
                </a:prstGeom>
                <a:ln w="14400">
                  <a:solidFill>
                    <a:srgbClr val="9999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4" name="Line 21"/>
                <p:cNvSpPr/>
                <p:nvPr/>
              </p:nvSpPr>
              <p:spPr>
                <a:xfrm>
                  <a:off x="6931800" y="5059440"/>
                  <a:ext cx="0" cy="171000"/>
                </a:xfrm>
                <a:prstGeom prst="line">
                  <a:avLst/>
                </a:prstGeom>
                <a:ln w="14400">
                  <a:solidFill>
                    <a:srgbClr val="99999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5" name="Freeform 22"/>
                <p:cNvSpPr/>
                <p:nvPr/>
              </p:nvSpPr>
              <p:spPr>
                <a:xfrm>
                  <a:off x="6822360" y="4945680"/>
                  <a:ext cx="55080" cy="313920"/>
                </a:xfrm>
                <a:custGeom>
                  <a:avLst/>
                  <a:gdLst/>
                  <a:ahLst/>
                  <a:rect l="0" t="0" r="r" b="b"/>
                  <a:pathLst>
                    <a:path w="153" h="872">
                      <a:moveTo>
                        <a:pt x="0" y="792"/>
                      </a:moveTo>
                      <a:lnTo>
                        <a:pt x="0" y="0"/>
                      </a:lnTo>
                      <a:lnTo>
                        <a:pt x="152" y="79"/>
                      </a:lnTo>
                      <a:lnTo>
                        <a:pt x="152" y="871"/>
                      </a:lnTo>
                      <a:lnTo>
                        <a:pt x="0" y="79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33333"/>
                    </a:gs>
                    <a:gs pos="100000">
                      <a:srgbClr val="999999">
                        <a:alpha val="0"/>
                      </a:srgbClr>
                    </a:gs>
                  </a:gsLst>
                  <a:lin ang="0"/>
                </a:gradFill>
                <a:ln w="14400">
                  <a:solidFill>
                    <a:srgbClr val="b2b2b2"/>
                  </a:solidFill>
                  <a:round/>
                </a:ln>
              </p:spPr>
            </p:sp>
            <p:sp>
              <p:nvSpPr>
                <p:cNvPr id="176" name="Freeform 23"/>
                <p:cNvSpPr/>
                <p:nvPr/>
              </p:nvSpPr>
              <p:spPr>
                <a:xfrm>
                  <a:off x="7835760" y="5472720"/>
                  <a:ext cx="55080" cy="313920"/>
                </a:xfrm>
                <a:custGeom>
                  <a:avLst/>
                  <a:gdLst/>
                  <a:ahLst/>
                  <a:rect l="0" t="0" r="r" b="b"/>
                  <a:pathLst>
                    <a:path w="153" h="872">
                      <a:moveTo>
                        <a:pt x="0" y="792"/>
                      </a:moveTo>
                      <a:lnTo>
                        <a:pt x="0" y="0"/>
                      </a:lnTo>
                      <a:lnTo>
                        <a:pt x="152" y="79"/>
                      </a:lnTo>
                      <a:lnTo>
                        <a:pt x="152" y="871"/>
                      </a:lnTo>
                      <a:lnTo>
                        <a:pt x="0" y="79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33333"/>
                    </a:gs>
                    <a:gs pos="100000">
                      <a:srgbClr val="999999">
                        <a:alpha val="0"/>
                      </a:srgbClr>
                    </a:gs>
                  </a:gsLst>
                  <a:lin ang="0"/>
                </a:gradFill>
                <a:ln w="14400">
                  <a:solidFill>
                    <a:srgbClr val="b2b2b2"/>
                  </a:solidFill>
                  <a:round/>
                </a:ln>
              </p:spPr>
            </p:sp>
            <p:sp>
              <p:nvSpPr>
                <p:cNvPr id="177" name="Freeform 24"/>
                <p:cNvSpPr/>
                <p:nvPr/>
              </p:nvSpPr>
              <p:spPr>
                <a:xfrm>
                  <a:off x="6822360" y="4546800"/>
                  <a:ext cx="1836000" cy="1239840"/>
                </a:xfrm>
                <a:custGeom>
                  <a:avLst/>
                  <a:gdLst/>
                  <a:ahLst/>
                  <a:rect l="0" t="0" r="r" b="b"/>
                  <a:pathLst>
                    <a:path w="5100" h="3444">
                      <a:moveTo>
                        <a:pt x="0" y="1900"/>
                      </a:moveTo>
                      <a:lnTo>
                        <a:pt x="0" y="1108"/>
                      </a:lnTo>
                      <a:lnTo>
                        <a:pt x="152" y="1187"/>
                      </a:lnTo>
                      <a:lnTo>
                        <a:pt x="2435" y="0"/>
                      </a:lnTo>
                      <a:lnTo>
                        <a:pt x="5099" y="1385"/>
                      </a:lnTo>
                      <a:lnTo>
                        <a:pt x="5099" y="2176"/>
                      </a:lnTo>
                      <a:lnTo>
                        <a:pt x="2968" y="3285"/>
                      </a:lnTo>
                      <a:lnTo>
                        <a:pt x="2968" y="3443"/>
                      </a:lnTo>
                      <a:lnTo>
                        <a:pt x="0" y="1900"/>
                      </a:lnTo>
                      <a:close/>
                    </a:path>
                  </a:pathLst>
                </a:custGeom>
                <a:noFill/>
                <a:ln w="14400">
                  <a:solidFill>
                    <a:srgbClr val="000000"/>
                  </a:solidFill>
                  <a:round/>
                </a:ln>
              </p:spPr>
            </p:sp>
          </p:grpSp>
        </p:grpSp>
        <p:grpSp>
          <p:nvGrpSpPr>
            <p:cNvPr id="178" name="Group 25"/>
            <p:cNvGrpSpPr/>
            <p:nvPr/>
          </p:nvGrpSpPr>
          <p:grpSpPr>
            <a:xfrm>
              <a:off x="8206560" y="5157000"/>
              <a:ext cx="242280" cy="629280"/>
              <a:chOff x="8206560" y="5157000"/>
              <a:chExt cx="242280" cy="629280"/>
            </a:xfrm>
          </p:grpSpPr>
          <p:sp>
            <p:nvSpPr>
              <p:cNvPr id="179" name="Freeform 26"/>
              <p:cNvSpPr/>
              <p:nvPr/>
            </p:nvSpPr>
            <p:spPr>
              <a:xfrm>
                <a:off x="8206560" y="5157000"/>
                <a:ext cx="242640" cy="629280"/>
              </a:xfrm>
              <a:custGeom>
                <a:avLst/>
                <a:gdLst/>
                <a:ahLst/>
                <a:rect l="0" t="0" r="r" b="b"/>
                <a:pathLst>
                  <a:path w="674" h="1748">
                    <a:moveTo>
                      <a:pt x="0" y="1397"/>
                    </a:moveTo>
                    <a:lnTo>
                      <a:pt x="0" y="0"/>
                    </a:lnTo>
                    <a:lnTo>
                      <a:pt x="673" y="350"/>
                    </a:lnTo>
                    <a:lnTo>
                      <a:pt x="673" y="1747"/>
                    </a:lnTo>
                    <a:lnTo>
                      <a:pt x="0" y="1397"/>
                    </a:lnTo>
                    <a:close/>
                  </a:path>
                </a:pathLst>
              </a:custGeom>
              <a:solidFill>
                <a:srgbClr val="000000"/>
              </a:solidFill>
              <a:ln w="14400">
                <a:solidFill>
                  <a:srgbClr val="000000"/>
                </a:solidFill>
                <a:round/>
              </a:ln>
            </p:spPr>
          </p:sp>
          <p:sp>
            <p:nvSpPr>
              <p:cNvPr id="180" name="Freeform 27"/>
              <p:cNvSpPr/>
              <p:nvPr/>
            </p:nvSpPr>
            <p:spPr>
              <a:xfrm>
                <a:off x="8260560" y="5534280"/>
                <a:ext cx="134640" cy="209880"/>
              </a:xfrm>
              <a:custGeom>
                <a:avLst/>
                <a:gdLst/>
                <a:ahLst/>
                <a:rect l="0" t="0" r="r" b="b"/>
                <a:pathLst>
                  <a:path w="374" h="583">
                    <a:moveTo>
                      <a:pt x="373" y="194"/>
                    </a:moveTo>
                    <a:lnTo>
                      <a:pt x="373" y="582"/>
                    </a:lnTo>
                    <a:lnTo>
                      <a:pt x="0" y="388"/>
                    </a:lnTo>
                    <a:lnTo>
                      <a:pt x="0" y="0"/>
                    </a:lnTo>
                    <a:lnTo>
                      <a:pt x="373" y="19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b3b3b3"/>
                  </a:gs>
                  <a:gs pos="100000">
                    <a:srgbClr val="e5e5e5">
                      <a:alpha val="0"/>
                    </a:srgbClr>
                  </a:gs>
                </a:gsLst>
                <a:lin ang="0"/>
              </a:gradFill>
              <a:ln w="14400">
                <a:solidFill>
                  <a:srgbClr val="eeeeee"/>
                </a:solidFill>
                <a:round/>
              </a:ln>
            </p:spPr>
          </p:sp>
          <p:sp>
            <p:nvSpPr>
              <p:cNvPr id="181" name="Line 28"/>
              <p:cNvSpPr/>
              <p:nvPr/>
            </p:nvSpPr>
            <p:spPr>
              <a:xfrm>
                <a:off x="8421840" y="574416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2" name="Line 29"/>
              <p:cNvSpPr/>
              <p:nvPr/>
            </p:nvSpPr>
            <p:spPr>
              <a:xfrm>
                <a:off x="8421840" y="571608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" name="Line 30"/>
              <p:cNvSpPr/>
              <p:nvPr/>
            </p:nvSpPr>
            <p:spPr>
              <a:xfrm>
                <a:off x="8421840" y="568836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" name="Line 31"/>
              <p:cNvSpPr/>
              <p:nvPr/>
            </p:nvSpPr>
            <p:spPr>
              <a:xfrm>
                <a:off x="8421840" y="566028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" name="Line 32"/>
              <p:cNvSpPr/>
              <p:nvPr/>
            </p:nvSpPr>
            <p:spPr>
              <a:xfrm>
                <a:off x="8421840" y="563220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6" name="Line 33"/>
              <p:cNvSpPr/>
              <p:nvPr/>
            </p:nvSpPr>
            <p:spPr>
              <a:xfrm>
                <a:off x="8421840" y="560448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" name="Line 34"/>
              <p:cNvSpPr/>
              <p:nvPr/>
            </p:nvSpPr>
            <p:spPr>
              <a:xfrm>
                <a:off x="8421840" y="557640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" name="Line 35"/>
              <p:cNvSpPr/>
              <p:nvPr/>
            </p:nvSpPr>
            <p:spPr>
              <a:xfrm>
                <a:off x="8421840" y="554832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" name="Line 36"/>
              <p:cNvSpPr/>
              <p:nvPr/>
            </p:nvSpPr>
            <p:spPr>
              <a:xfrm>
                <a:off x="8421840" y="552060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" name="Line 37"/>
              <p:cNvSpPr/>
              <p:nvPr/>
            </p:nvSpPr>
            <p:spPr>
              <a:xfrm>
                <a:off x="8421840" y="549252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" name="Line 38"/>
              <p:cNvSpPr/>
              <p:nvPr/>
            </p:nvSpPr>
            <p:spPr>
              <a:xfrm>
                <a:off x="8421840" y="546444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Line 39"/>
              <p:cNvSpPr/>
              <p:nvPr/>
            </p:nvSpPr>
            <p:spPr>
              <a:xfrm>
                <a:off x="8421840" y="543636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Line 40"/>
              <p:cNvSpPr/>
              <p:nvPr/>
            </p:nvSpPr>
            <p:spPr>
              <a:xfrm>
                <a:off x="8421840" y="540864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4" name="Line 41"/>
              <p:cNvSpPr/>
              <p:nvPr/>
            </p:nvSpPr>
            <p:spPr>
              <a:xfrm>
                <a:off x="8421840" y="538092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5" name="Line 42"/>
              <p:cNvSpPr/>
              <p:nvPr/>
            </p:nvSpPr>
            <p:spPr>
              <a:xfrm>
                <a:off x="8421840" y="535284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6" name="Line 43"/>
              <p:cNvSpPr/>
              <p:nvPr/>
            </p:nvSpPr>
            <p:spPr>
              <a:xfrm>
                <a:off x="8421840" y="532476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" name="Freeform 44"/>
              <p:cNvSpPr/>
              <p:nvPr/>
            </p:nvSpPr>
            <p:spPr>
              <a:xfrm>
                <a:off x="8260560" y="5366520"/>
                <a:ext cx="134640" cy="209880"/>
              </a:xfrm>
              <a:custGeom>
                <a:avLst/>
                <a:gdLst/>
                <a:ahLst/>
                <a:rect l="0" t="0" r="r" b="b"/>
                <a:pathLst>
                  <a:path w="374" h="583">
                    <a:moveTo>
                      <a:pt x="373" y="194"/>
                    </a:moveTo>
                    <a:lnTo>
                      <a:pt x="373" y="582"/>
                    </a:lnTo>
                    <a:lnTo>
                      <a:pt x="0" y="388"/>
                    </a:lnTo>
                    <a:lnTo>
                      <a:pt x="0" y="0"/>
                    </a:lnTo>
                    <a:lnTo>
                      <a:pt x="373" y="19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b3b3b3"/>
                  </a:gs>
                  <a:gs pos="100000">
                    <a:srgbClr val="e5e5e5">
                      <a:alpha val="0"/>
                    </a:srgbClr>
                  </a:gs>
                </a:gsLst>
                <a:lin ang="0"/>
              </a:gradFill>
              <a:ln w="14400">
                <a:solidFill>
                  <a:srgbClr val="eeeeee"/>
                </a:solidFill>
                <a:round/>
              </a:ln>
            </p:spPr>
          </p:sp>
          <p:sp>
            <p:nvSpPr>
              <p:cNvPr id="198" name="Freeform 45"/>
              <p:cNvSpPr/>
              <p:nvPr/>
            </p:nvSpPr>
            <p:spPr>
              <a:xfrm>
                <a:off x="8260560" y="5199120"/>
                <a:ext cx="134640" cy="209880"/>
              </a:xfrm>
              <a:custGeom>
                <a:avLst/>
                <a:gdLst/>
                <a:ahLst/>
                <a:rect l="0" t="0" r="r" b="b"/>
                <a:pathLst>
                  <a:path w="374" h="583">
                    <a:moveTo>
                      <a:pt x="373" y="194"/>
                    </a:moveTo>
                    <a:lnTo>
                      <a:pt x="373" y="582"/>
                    </a:lnTo>
                    <a:lnTo>
                      <a:pt x="0" y="388"/>
                    </a:lnTo>
                    <a:lnTo>
                      <a:pt x="0" y="0"/>
                    </a:lnTo>
                    <a:lnTo>
                      <a:pt x="373" y="19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b3b3b3"/>
                  </a:gs>
                  <a:gs pos="100000">
                    <a:srgbClr val="e5e5e5">
                      <a:alpha val="0"/>
                    </a:srgbClr>
                  </a:gs>
                </a:gsLst>
                <a:lin ang="0"/>
              </a:gradFill>
              <a:ln w="14400">
                <a:solidFill>
                  <a:srgbClr val="eeeeee"/>
                </a:solidFill>
                <a:round/>
              </a:ln>
            </p:spPr>
          </p:sp>
          <p:sp>
            <p:nvSpPr>
              <p:cNvPr id="199" name="Line 46"/>
              <p:cNvSpPr/>
              <p:nvPr/>
            </p:nvSpPr>
            <p:spPr>
              <a:xfrm>
                <a:off x="8421840" y="529668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0" name="Line 47"/>
              <p:cNvSpPr/>
              <p:nvPr/>
            </p:nvSpPr>
            <p:spPr>
              <a:xfrm>
                <a:off x="8421840" y="526896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1" name="Line 48"/>
              <p:cNvSpPr/>
              <p:nvPr/>
            </p:nvSpPr>
            <p:spPr>
              <a:xfrm>
                <a:off x="8421840" y="577224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" name="Line 49"/>
              <p:cNvSpPr/>
              <p:nvPr/>
            </p:nvSpPr>
            <p:spPr>
              <a:xfrm>
                <a:off x="8233560" y="564624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" name="Line 50"/>
              <p:cNvSpPr/>
              <p:nvPr/>
            </p:nvSpPr>
            <p:spPr>
              <a:xfrm>
                <a:off x="8233560" y="561816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" name="Line 51"/>
              <p:cNvSpPr/>
              <p:nvPr/>
            </p:nvSpPr>
            <p:spPr>
              <a:xfrm>
                <a:off x="8233560" y="559044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" name="Line 52"/>
              <p:cNvSpPr/>
              <p:nvPr/>
            </p:nvSpPr>
            <p:spPr>
              <a:xfrm>
                <a:off x="8233560" y="556236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" name="Line 53"/>
              <p:cNvSpPr/>
              <p:nvPr/>
            </p:nvSpPr>
            <p:spPr>
              <a:xfrm>
                <a:off x="8233560" y="553428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7" name="Line 54"/>
              <p:cNvSpPr/>
              <p:nvPr/>
            </p:nvSpPr>
            <p:spPr>
              <a:xfrm>
                <a:off x="8233560" y="550656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8" name="Line 55"/>
              <p:cNvSpPr/>
              <p:nvPr/>
            </p:nvSpPr>
            <p:spPr>
              <a:xfrm>
                <a:off x="8233560" y="547848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" name="Line 56"/>
              <p:cNvSpPr/>
              <p:nvPr/>
            </p:nvSpPr>
            <p:spPr>
              <a:xfrm>
                <a:off x="8233560" y="545076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0" name="Line 57"/>
              <p:cNvSpPr/>
              <p:nvPr/>
            </p:nvSpPr>
            <p:spPr>
              <a:xfrm>
                <a:off x="8233560" y="542268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1" name="Line 58"/>
              <p:cNvSpPr/>
              <p:nvPr/>
            </p:nvSpPr>
            <p:spPr>
              <a:xfrm>
                <a:off x="8233560" y="539460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" name="Line 59"/>
              <p:cNvSpPr/>
              <p:nvPr/>
            </p:nvSpPr>
            <p:spPr>
              <a:xfrm>
                <a:off x="8233560" y="536652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" name="Line 60"/>
              <p:cNvSpPr/>
              <p:nvPr/>
            </p:nvSpPr>
            <p:spPr>
              <a:xfrm>
                <a:off x="8233560" y="533880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" name="Line 61"/>
              <p:cNvSpPr/>
              <p:nvPr/>
            </p:nvSpPr>
            <p:spPr>
              <a:xfrm>
                <a:off x="8233560" y="531108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" name="Line 62"/>
              <p:cNvSpPr/>
              <p:nvPr/>
            </p:nvSpPr>
            <p:spPr>
              <a:xfrm>
                <a:off x="8233560" y="528300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Line 63"/>
              <p:cNvSpPr/>
              <p:nvPr/>
            </p:nvSpPr>
            <p:spPr>
              <a:xfrm>
                <a:off x="8233560" y="525492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Line 64"/>
              <p:cNvSpPr/>
              <p:nvPr/>
            </p:nvSpPr>
            <p:spPr>
              <a:xfrm>
                <a:off x="8233560" y="522684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Line 65"/>
              <p:cNvSpPr/>
              <p:nvPr/>
            </p:nvSpPr>
            <p:spPr>
              <a:xfrm>
                <a:off x="8233560" y="519912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Line 66"/>
              <p:cNvSpPr/>
              <p:nvPr/>
            </p:nvSpPr>
            <p:spPr>
              <a:xfrm>
                <a:off x="8233560" y="517104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Line 67"/>
              <p:cNvSpPr/>
              <p:nvPr/>
            </p:nvSpPr>
            <p:spPr>
              <a:xfrm>
                <a:off x="8233560" y="5674320"/>
                <a:ext cx="0" cy="14040"/>
              </a:xfrm>
              <a:prstGeom prst="line">
                <a:avLst/>
              </a:prstGeom>
              <a:ln w="1440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cxnSp>
        <p:nvCxnSpPr>
          <p:cNvPr id="221" name="Line 68"/>
          <p:cNvCxnSpPr>
            <a:stCxn id="155" idx="3"/>
            <a:endCxn id="156" idx="1"/>
          </p:cNvCxnSpPr>
          <p:nvPr/>
        </p:nvCxnSpPr>
        <p:spPr>
          <a:xfrm>
            <a:off x="2437920" y="5236920"/>
            <a:ext cx="1402920" cy="249840"/>
          </a:xfrm>
          <a:prstGeom prst="curvedConnector3">
            <a:avLst/>
          </a:prstGeom>
          <a:ln w="38160">
            <a:solidFill>
              <a:srgbClr val="ff4000"/>
            </a:solidFill>
            <a:round/>
            <a:tailEnd len="med" type="triangle" w="med"/>
          </a:ln>
        </p:spPr>
      </p:cxnSp>
      <p:cxnSp>
        <p:nvCxnSpPr>
          <p:cNvPr id="222" name="Line 69"/>
          <p:cNvCxnSpPr>
            <a:stCxn id="156" idx="3"/>
            <a:endCxn id="157" idx="1"/>
          </p:cNvCxnSpPr>
          <p:nvPr/>
        </p:nvCxnSpPr>
        <p:spPr>
          <a:xfrm flipV="1">
            <a:off x="5577840" y="5166360"/>
            <a:ext cx="1244880" cy="320400"/>
          </a:xfrm>
          <a:prstGeom prst="curvedConnector3">
            <a:avLst/>
          </a:prstGeom>
          <a:ln w="38160">
            <a:solidFill>
              <a:srgbClr val="ff4000"/>
            </a:solidFill>
            <a:round/>
            <a:tailEnd len="med" type="triangle" w="med"/>
          </a:ln>
        </p:spPr>
      </p:cxnSp>
      <p:sp>
        <p:nvSpPr>
          <p:cNvPr id="223" name="TextShape 70"/>
          <p:cNvSpPr txBox="1"/>
          <p:nvPr/>
        </p:nvSpPr>
        <p:spPr>
          <a:xfrm>
            <a:off x="2743200" y="4846320"/>
            <a:ext cx="781200" cy="49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OpenDyslexic Nerd Font Mono"/>
              </a:rPr>
              <a:t>8282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2" dur="indefinite" restart="never" nodeType="tmRoot">
          <p:childTnLst>
            <p:seq>
              <p:cTn id="393" dur="indefinite" nodeType="mainSeq">
                <p:childTnLst>
                  <p:par>
                    <p:cTn id="394" fill="hold">
                      <p:stCondLst>
                        <p:cond delay="0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"/>
                            </p:stCondLst>
                            <p:childTnLst>
                              <p:par>
                                <p:cTn id="39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1" dur="10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1000"/>
                            </p:stCondLst>
                            <p:childTnLst>
                              <p:par>
                                <p:cTn id="40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5" dur="10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2001"/>
                            </p:stCondLst>
                            <p:childTnLst>
                              <p:par>
                                <p:cTn id="40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9" dur="10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3001"/>
                            </p:stCondLst>
                            <p:childTnLst>
                              <p:par>
                                <p:cTn id="41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3" dur="10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6" dur="100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000"/>
                            </p:stCondLst>
                            <p:childTnLst>
                              <p:par>
                                <p:cTn id="42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2000"/>
                            </p:stCondLst>
                            <p:childTnLst>
                              <p:par>
                                <p:cTn id="42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3000"/>
                            </p:stCondLst>
                            <p:childTnLst>
                              <p:par>
                                <p:cTn id="431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3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5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9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42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4" dur="10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5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6" dur="1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48" nodeType="after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9285714285714 -0.00361904761904762 C 0.0441071428571428 0.0114285714285714 0.0553552693163146 0.0205285126807922 0.0661785714285714 0.0281904761904762 C 0.080176698907141 0.0380999419738664 0.0938571504263894 0.0517408319746369 0.110357142857143 0.0517619047619048 C 0.131142878289912 0.0517884510395967 0.149462515864254 0.0601516024817796 0.168642857142857 0.0670476190476191 C 0.185355375415883 0.073056365252581 0.19889333977415 0.0636068609701042 0.214535714285714 0.0647142857142858 C 0.227143345757302 0.0656068613936903 0.238929261424725 0.0588601869782948 0.25075 0.0540952380952382 C 0.261964976163284 0.0495744725100383 0.273246154219496 0.0454624676946361 0.284321428571429 0.0399523809523811 C 0.294781878353984 0.0347481770804628 0.305355729309003 0.0298062305380503 0.315214285714286 0.0222857142857144 C 0.327141444159955 0.0131871824878155 0.338396036878936 0.00267837759691666 0.351428571428572 -0.00361904761904754 C 0.362146043436036 -0.0087978160477171 0.371102321187095 -0.0184902271819267 0.381464285714286 -0.0248095238095237 C 0.391638046272501 -0.0310140432919829 0.403213218063984 -0.0360406964160199 0.414142857142857 -0.033047619047619 C 0.424427506322231 -0.0302311719098332 0.436642857142857 -0.0291428571428571 0.442392857142857 -0.0141904761904761 L 0.451214285714286 -0.00361904761904748 L 0.45475 0.0105238095238096 L 0.456535714285714 0.019952380952381 E">
                                      <p:cBhvr>
                                        <p:cTn id="449" dur="30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2049120" y="1456560"/>
            <a:ext cx="5981760" cy="567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0" dur="indefinite" restart="never" nodeType="tmRoot">
          <p:childTnLst>
            <p:seq>
              <p:cTn id="451" dur="indefinite" nodeType="mainSeq">
                <p:childTnLst>
                  <p:par>
                    <p:cTn id="452" fill="hold">
                      <p:stCondLst>
                        <p:cond delay="0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6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7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87920" y="1628280"/>
            <a:ext cx="9704160" cy="541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3612600" y="1849320"/>
            <a:ext cx="2904840" cy="3885840"/>
          </a:xfrm>
          <a:prstGeom prst="rect">
            <a:avLst/>
          </a:prstGeom>
          <a:ln>
            <a:noFill/>
          </a:ln>
        </p:spPr>
      </p:pic>
      <p:sp>
        <p:nvSpPr>
          <p:cNvPr id="230" name="TextShape 2"/>
          <p:cNvSpPr txBox="1"/>
          <p:nvPr/>
        </p:nvSpPr>
        <p:spPr>
          <a:xfrm>
            <a:off x="365760" y="6142680"/>
            <a:ext cx="918756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OpenDyslexic Nerd Font Mono"/>
              </a:rPr>
              <a:t>            </a:t>
            </a:r>
            <a:r>
              <a:rPr b="0" lang="en-US" sz="2800" spc="-1" strike="noStrike">
                <a:latin typeface="OpenDyslexic Nerd Font Mono"/>
              </a:rPr>
              <a:t>sooper_sekrit_source_client_password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365760" y="6784560"/>
            <a:ext cx="5149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OpenDyslexic Nerd Font Mono"/>
              </a:rPr>
              <a:t>        </a:t>
            </a:r>
            <a:r>
              <a:rPr b="0" lang="en-US" sz="2800" spc="-1" strike="noStrike">
                <a:latin typeface="OpenDyslexic Nerd Font Mono"/>
              </a:rPr>
              <a:t>&lt;/source-password&gt;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2" name="TextShape 4"/>
          <p:cNvSpPr txBox="1"/>
          <p:nvPr/>
        </p:nvSpPr>
        <p:spPr>
          <a:xfrm>
            <a:off x="365760" y="5594040"/>
            <a:ext cx="4969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800" spc="-1" strike="noStrike">
                <a:latin typeface="OpenDyslexic Nerd Font Mono"/>
              </a:rPr>
              <a:t>        </a:t>
            </a:r>
            <a:r>
              <a:rPr b="0" lang="en-US" sz="2800" spc="-1" strike="noStrike">
                <a:latin typeface="OpenDyslexic Nerd Font Mono"/>
              </a:rPr>
              <a:t>&lt;source-password&gt;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3" name="TextShape 5"/>
          <p:cNvSpPr txBox="1"/>
          <p:nvPr/>
        </p:nvSpPr>
        <p:spPr>
          <a:xfrm>
            <a:off x="6753600" y="3200400"/>
            <a:ext cx="2664720" cy="493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OpenDyslexic Nerd Font Mono"/>
              </a:rPr>
              <a:t>&lt;port&gt;8282&lt;/port&gt;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9" dur="indefinite" restart="never" nodeType="tmRoot">
          <p:childTnLst>
            <p:seq>
              <p:cTn id="460" dur="indefinite" nodeType="mainSeq">
                <p:childTnLst>
                  <p:par>
                    <p:cTn id="461" fill="hold">
                      <p:stCondLst>
                        <p:cond delay="0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6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2" dur="10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3" dur="10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4" dur="10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7" dur="10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8" dur="10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9" dur="10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2" dur="1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3" dur="10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4" dur="10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000"/>
                            </p:stCondLst>
                            <p:childTnLst>
                              <p:par>
                                <p:cTn id="486" nodeType="afterEffect" fill="hold" presetClass="path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239428571428571 -0.0190476190476191 C -0.248357142857142 -0.0317142857142858 -0.260962094545567 -0.0298634764474929 -0.272107142857142 -0.0367142857142858 C -0.287533524860997 -0.0461968108528557 -0.302754922630211 -0.0569473616488866 -0.31275 -0.0743809523809525 C -0.320254924282444 -0.0874711740545495 -0.325898105605242 -0.102950797712323 -0.328642857142857 -0.119142857142857 C -0.330862391892915 -0.132236515380608 -0.329535714285714 -0.145857142857143 -0.329535714285714 -0.159190476190476 C -0.329535714285714 -0.173238095238095 -0.326141484513721 -0.186046936193747 -0.322464285714285 -0.199190476190476 C -0.318534341587569 -0.213237412630884 -0.310111064775074 -0.224197850319959 -0.300392857142857 -0.233380952380952 C -0.290003918870861 -0.24319785319925 -0.279568573511419 -0.248608946687559 -0.267714285714285 -0.254571428571429 C -0.257604282539368 -0.259656568379734 -0.248785846824716 -0.262762578717058 -0.238571428571428 -0.266333333333334 C -0.227535846800633 -0.270191150154049 -0.216681565629849 -0.272823569202152 -0.205892857142857 -0.276904761904762 C -0.196288697564286 -0.28053785904832 -0.186430741346499 -0.279630772919629 -0.17675 -0.282809523809524 C -0.16728787612111 -0.285916489859309 -0.157213606799954 -0.281804236813072 -0.147607142857143 -0.284 C -0.135963605306505 -0.286661380011574 -0.123642857142857 -0.287285714285714 -0.113142857142857 -0.279285714285714 L -0.103428571428571 -0.278095238095238 L -0.0937142857142856 -0.275761904761905 E">
                                      <p:cBhvr>
                                        <p:cTn id="487" dur="20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6000"/>
                            </p:stCondLst>
                            <p:childTnLst>
                              <p:par>
                                <p:cTn id="489" nodeType="afterEffect" fill="hold" presetClass="exit" presetID="53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490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1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492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95" dur="20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98" dur="2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8000"/>
                            </p:stCondLst>
                            <p:childTnLst>
                              <p:par>
                                <p:cTn id="501" nodeType="afterEffect" fill="hold" presetClass="entr" presetID="53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3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4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05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507" nodeType="afterEffect" fill="hold" presetClass="path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65 0.0162380952380952 C 0.00125 0.0266190476190476 0.00123997797785108 0.043707056767492 -0.00385714285714286 0.0562857142857143 C -0.00929574188281615 0.069707070525342 -0.0162134938978971 0.0845763685610799 -0.0285714285714286 0.0880952380952381 C -0.0372849238124869 0.0905763689435394 -0.0459999921771669 0.09247627594105 -0.0550714285714286 0.093952380952381 C -0.0656071350347312 0.0956667521315947 -0.0758215428897341 0.0940943172572734 -0.0859642857142857 0.0963333333333333 C -0.0973929715055421 0.0988562220289749 -0.106893217564932 0.090074918937637 -0.117785714285714 0.0904285714285714 C -0.128893238678796 0.0907892053374378 -0.138856747494914 0.0826143895120446 -0.149571428571429 0.081 C -0.161928177129796 0.0791381988756227 -0.174142857142857 0.0748095238095238 -0.186642857142857 0.0762857142857143 L -0.200785714285714 0.0727619047619048 L -0.209607142857143 0.0704285714285714 L -0.215785714285714 0.0704285714285714 E">
                                      <p:cBhvr>
                                        <p:cTn id="508" dur="20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13500"/>
                            </p:stCondLst>
                            <p:childTnLst>
                              <p:par>
                                <p:cTn id="510" nodeType="afterEffect" fill="hold" presetClass="exit" presetID="53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511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2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513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2889000" y="1601280"/>
            <a:ext cx="4352040" cy="582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5" dur="indefinite" restart="never" nodeType="tmRoot">
          <p:childTnLst>
            <p:seq>
              <p:cTn id="516" dur="indefinite" nodeType="mainSeq">
                <p:childTnLst>
                  <p:par>
                    <p:cTn id="517" fill="hold">
                      <p:stCondLst>
                        <p:cond delay="0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1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2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3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2882160" y="1592280"/>
            <a:ext cx="4365720" cy="583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4" dur="indefinite" restart="never" nodeType="tmRoot">
          <p:childTnLst>
            <p:seq>
              <p:cTn id="525" dur="indefinite" nodeType="mainSeq">
                <p:childTnLst>
                  <p:par>
                    <p:cTn id="526" fill="hold">
                      <p:stCondLst>
                        <p:cond delay="0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0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1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2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2882160" y="1592280"/>
            <a:ext cx="4365720" cy="583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3" dur="indefinite" restart="never" nodeType="tmRoot">
          <p:childTnLst>
            <p:seq>
              <p:cTn id="534" dur="indefinite" nodeType="mainSeq">
                <p:childTnLst>
                  <p:par>
                    <p:cTn id="535" fill="hold">
                      <p:stCondLst>
                        <p:cond delay="0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9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0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1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2889000" y="1601280"/>
            <a:ext cx="4352040" cy="582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2" dur="indefinite" restart="never" nodeType="tmRoot">
          <p:childTnLst>
            <p:seq>
              <p:cTn id="543" dur="indefinite" nodeType="mainSeq">
                <p:childTnLst>
                  <p:par>
                    <p:cTn id="544" fill="hold">
                      <p:stCondLst>
                        <p:cond delay="0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8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9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0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2882160" y="1592280"/>
            <a:ext cx="4365720" cy="583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1" dur="indefinite" restart="never" nodeType="tmRoot">
          <p:childTnLst>
            <p:seq>
              <p:cTn id="552" dur="indefinite" nodeType="mainSeq">
                <p:childTnLst>
                  <p:par>
                    <p:cTn id="553" fill="hold">
                      <p:stCondLst>
                        <p:cond delay="0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5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518040" y="1231200"/>
            <a:ext cx="9099360" cy="512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after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nodeType="afterEffect" fill="hold" presetClass="emph" presetID="32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4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3399"/>
                                      </p:to>
                                    </p:animClr>
                                    <p:animClr clrSpc="rgb">
                                      <p:cBhvr>
                                        <p:cTn id="55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3399"/>
                                      </p:to>
                                    </p:animClr>
                                    <p:set>
                                      <p:cBhvr>
                                        <p:cTn id="56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Rot by="120000">
                                      <p:cBhvr>
                                        <p:cTn id="57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2882160" y="1592280"/>
            <a:ext cx="4365720" cy="583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0" dur="indefinite" restart="never" nodeType="tmRoot">
          <p:childTnLst>
            <p:seq>
              <p:cTn id="561" dur="indefinite" nodeType="mainSeq">
                <p:childTnLst>
                  <p:par>
                    <p:cTn id="562" fill="hold">
                      <p:stCondLst>
                        <p:cond delay="0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7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8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1997280" y="1601280"/>
            <a:ext cx="6135840" cy="582192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3291840" y="3566160"/>
            <a:ext cx="731520" cy="731520"/>
          </a:xfrm>
          <a:prstGeom prst="ellipse">
            <a:avLst/>
          </a:prstGeom>
          <a:solidFill>
            <a:srgbClr val="ffff00">
              <a:alpha val="38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9" dur="indefinite" restart="never" nodeType="tmRoot">
          <p:childTnLst>
            <p:seq>
              <p:cTn id="570" dur="indefinite" nodeType="mainSeq">
                <p:childTnLst>
                  <p:par>
                    <p:cTn id="571" fill="hold">
                      <p:stCondLst>
                        <p:cond delay="0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5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6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1000"/>
                            </p:stCondLst>
                            <p:childTnLst>
                              <p:par>
                                <p:cTn id="579" nodeType="afterEffect" fill="hold" presetClass="entr" presetID="53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8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3500"/>
                            </p:stCondLst>
                            <p:childTnLst>
                              <p:par>
                                <p:cTn id="585" nodeType="afterEffect" fill="hold" presetClass="emph" presetID="21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>
                                        <p:cTn id="586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7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5000"/>
                            </p:stCondLst>
                            <p:childTnLst>
                              <p:par>
                                <p:cTn id="591" nodeType="afterEffect" fill="hold" presetClass="exit" presetID="53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592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3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59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1997280" y="1601280"/>
            <a:ext cx="6135840" cy="582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6" dur="indefinite" restart="never" nodeType="tmRoot">
          <p:childTnLst>
            <p:seq>
              <p:cTn id="597" dur="indefinite" nodeType="mainSeq">
                <p:childTnLst>
                  <p:par>
                    <p:cTn id="598" fill="hold">
                      <p:stCondLst>
                        <p:cond delay="0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3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4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3131640" y="731520"/>
            <a:ext cx="39664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HLS Streaming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1371600" y="1920240"/>
            <a:ext cx="4554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HLS is actually only one of these: HTTP(S)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3" name="TextShape 3"/>
          <p:cNvSpPr txBox="1"/>
          <p:nvPr/>
        </p:nvSpPr>
        <p:spPr>
          <a:xfrm>
            <a:off x="1371600" y="2674800"/>
            <a:ext cx="7230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Use </a:t>
            </a:r>
            <a:r>
              <a:rPr b="0" i="1" lang="en-US" sz="1800" spc="-1" strike="noStrike">
                <a:latin typeface="Arial"/>
              </a:rPr>
              <a:t>nginx</a:t>
            </a:r>
            <a:r>
              <a:rPr b="0" lang="en-US" sz="1800" spc="-1" strike="noStrike">
                <a:latin typeface="Arial"/>
              </a:rPr>
              <a:t> as a </a:t>
            </a:r>
            <a:r>
              <a:rPr b="0" i="1" lang="en-US" sz="1800" spc="-1" strike="noStrike">
                <a:latin typeface="Arial"/>
              </a:rPr>
              <a:t>reverse proxy</a:t>
            </a:r>
            <a:r>
              <a:rPr b="0" lang="en-US" sz="1800" spc="-1" strike="noStrike">
                <a:latin typeface="Arial"/>
              </a:rPr>
              <a:t> and “feeder” of HLS 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TextShape 4"/>
          <p:cNvSpPr txBox="1"/>
          <p:nvPr/>
        </p:nvSpPr>
        <p:spPr>
          <a:xfrm>
            <a:off x="1371600" y="3429000"/>
            <a:ext cx="5911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Requires </a:t>
            </a:r>
            <a:r>
              <a:rPr b="0" lang="en-US" sz="1800" spc="-1" strike="noStrike">
                <a:latin typeface="Arial"/>
                <a:hlinkClick r:id="rId1"/>
              </a:rPr>
              <a:t>this GitHub project</a:t>
            </a:r>
            <a:r>
              <a:rPr b="0" lang="en-US" sz="1800" spc="-1" strike="noStrike">
                <a:latin typeface="Arial"/>
              </a:rPr>
              <a:t> for the nginx RTMP module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TextShape 5"/>
          <p:cNvSpPr txBox="1"/>
          <p:nvPr/>
        </p:nvSpPr>
        <p:spPr>
          <a:xfrm>
            <a:off x="1371600" y="4183560"/>
            <a:ext cx="4743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Icecast is the source for the HLS stream OR: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TextShape 6"/>
          <p:cNvSpPr txBox="1"/>
          <p:nvPr/>
        </p:nvSpPr>
        <p:spPr>
          <a:xfrm>
            <a:off x="1371600" y="5621760"/>
            <a:ext cx="441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hlinkClick r:id="rId2"/>
              </a:rPr>
              <a:t>Here</a:t>
            </a:r>
            <a:r>
              <a:rPr b="0" lang="en-US" sz="1800" spc="-1" strike="noStrike">
                <a:latin typeface="Arial"/>
              </a:rPr>
              <a:t> is a sample nginx HLS 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TextShape 7"/>
          <p:cNvSpPr txBox="1"/>
          <p:nvPr/>
        </p:nvSpPr>
        <p:spPr>
          <a:xfrm>
            <a:off x="1645920" y="5915520"/>
            <a:ext cx="6096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uses three different bitrate streams: 32k, 64k, &amp; 128k AAC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TextShape 8"/>
          <p:cNvSpPr txBox="1"/>
          <p:nvPr/>
        </p:nvSpPr>
        <p:spPr>
          <a:xfrm>
            <a:off x="1737360" y="4572000"/>
            <a:ext cx="1332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LiquidSoap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TextShape 9"/>
          <p:cNvSpPr txBox="1"/>
          <p:nvPr/>
        </p:nvSpPr>
        <p:spPr>
          <a:xfrm>
            <a:off x="1737360" y="4849200"/>
            <a:ext cx="1393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GlassCoder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5" dur="indefinite" restart="never" nodeType="tmRoot">
          <p:childTnLst>
            <p:seq>
              <p:cTn id="606" dur="indefinite" nodeType="mainSeq">
                <p:childTnLst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1" dur="10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2" dur="10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3" dur="10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8" dur="10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9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0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5" dur="10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26" dur="1000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7" dur="1000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2" dur="10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33" dur="10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4" dur="10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9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0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1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1000"/>
                            </p:stCondLst>
                            <p:childTnLst>
                              <p:par>
                                <p:cTn id="643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5" dur="10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6" dur="100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7" dur="1000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2" dur="10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3" dur="10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4" dur="10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1000"/>
                            </p:stCondLst>
                            <p:childTnLst>
                              <p:par>
                                <p:cTn id="656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8" dur="10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9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0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316080" y="274320"/>
            <a:ext cx="3890160" cy="174096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1371600" y="2834640"/>
            <a:ext cx="3383280" cy="228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dee6ef">
              <a:alpha val="57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The Interwebs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262" name="Line 2"/>
          <p:cNvCxnSpPr>
            <a:stCxn id="260" idx="2"/>
            <a:endCxn id="261" idx="0"/>
          </p:cNvCxnSpPr>
          <p:nvPr/>
        </p:nvCxnSpPr>
        <p:spPr>
          <a:xfrm>
            <a:off x="2261160" y="2015280"/>
            <a:ext cx="802440" cy="819720"/>
          </a:xfrm>
          <a:prstGeom prst="curvedConnector3">
            <a:avLst/>
          </a:prstGeom>
          <a:ln w="38160">
            <a:solidFill>
              <a:srgbClr val="ff4000"/>
            </a:solidFill>
            <a:round/>
            <a:tailEnd len="med" type="triangle" w="med"/>
          </a:ln>
        </p:spPr>
      </p:cxnSp>
      <p:cxnSp>
        <p:nvCxnSpPr>
          <p:cNvPr id="263" name="Line 3"/>
          <p:cNvCxnSpPr>
            <a:stCxn id="261" idx="2"/>
          </p:cNvCxnSpPr>
          <p:nvPr/>
        </p:nvCxnSpPr>
        <p:spPr>
          <a:xfrm>
            <a:off x="3063240" y="5120640"/>
            <a:ext cx="2972160" cy="869040"/>
          </a:xfrm>
          <a:prstGeom prst="curvedConnector3">
            <a:avLst/>
          </a:prstGeom>
          <a:ln w="38160">
            <a:solidFill>
              <a:srgbClr val="ff4000"/>
            </a:solidFill>
            <a:round/>
            <a:tailEnd len="med" type="triangle" w="med"/>
          </a:ln>
        </p:spPr>
      </p:cxnSp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7132320" y="2083320"/>
            <a:ext cx="733680" cy="93420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3"/>
          <a:stretch/>
        </p:blipFill>
        <p:spPr>
          <a:xfrm>
            <a:off x="8829360" y="2011680"/>
            <a:ext cx="771840" cy="102204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4"/>
          <a:stretch/>
        </p:blipFill>
        <p:spPr>
          <a:xfrm>
            <a:off x="8178480" y="1463040"/>
            <a:ext cx="599760" cy="78984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5"/>
          <a:stretch/>
        </p:blipFill>
        <p:spPr>
          <a:xfrm>
            <a:off x="6492240" y="443160"/>
            <a:ext cx="663120" cy="92844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6"/>
          <a:stretch/>
        </p:blipFill>
        <p:spPr>
          <a:xfrm>
            <a:off x="8686800" y="253800"/>
            <a:ext cx="714960" cy="93492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7"/>
          <a:stretch/>
        </p:blipFill>
        <p:spPr>
          <a:xfrm>
            <a:off x="8296920" y="3104280"/>
            <a:ext cx="847080" cy="919080"/>
          </a:xfrm>
          <a:prstGeom prst="rect">
            <a:avLst/>
          </a:prstGeom>
          <a:ln>
            <a:noFill/>
          </a:ln>
        </p:spPr>
      </p:pic>
      <p:cxnSp>
        <p:nvCxnSpPr>
          <p:cNvPr id="270" name="Line 4"/>
          <p:cNvCxnSpPr>
            <a:stCxn id="261" idx="3"/>
            <a:endCxn id="268" idx="1"/>
          </p:cNvCxnSpPr>
          <p:nvPr/>
        </p:nvCxnSpPr>
        <p:spPr>
          <a:xfrm flipV="1">
            <a:off x="4754880" y="721080"/>
            <a:ext cx="3932280" cy="3256920"/>
          </a:xfrm>
          <a:prstGeom prst="curvedConnector3">
            <a:avLst/>
          </a:prstGeom>
          <a:ln w="12600">
            <a:solidFill>
              <a:srgbClr val="729fcf"/>
            </a:solidFill>
            <a:round/>
            <a:tailEnd len="med" type="triangle" w="med"/>
          </a:ln>
        </p:spPr>
      </p:cxnSp>
      <p:pic>
        <p:nvPicPr>
          <p:cNvPr id="271" name="" descr=""/>
          <p:cNvPicPr/>
          <p:nvPr/>
        </p:nvPicPr>
        <p:blipFill>
          <a:blip r:embed="rId8"/>
          <a:stretch/>
        </p:blipFill>
        <p:spPr>
          <a:xfrm>
            <a:off x="7315200" y="640080"/>
            <a:ext cx="781200" cy="1125720"/>
          </a:xfrm>
          <a:prstGeom prst="rect">
            <a:avLst/>
          </a:prstGeom>
          <a:ln>
            <a:noFill/>
          </a:ln>
        </p:spPr>
      </p:pic>
      <p:cxnSp>
        <p:nvCxnSpPr>
          <p:cNvPr id="272" name="Line 5"/>
          <p:cNvCxnSpPr>
            <a:stCxn id="261" idx="3"/>
            <a:endCxn id="267" idx="1"/>
          </p:cNvCxnSpPr>
          <p:nvPr/>
        </p:nvCxnSpPr>
        <p:spPr>
          <a:xfrm flipV="1">
            <a:off x="4754880" y="907200"/>
            <a:ext cx="1737720" cy="3070800"/>
          </a:xfrm>
          <a:prstGeom prst="curvedConnector3">
            <a:avLst/>
          </a:prstGeom>
          <a:ln w="12600">
            <a:solidFill>
              <a:srgbClr val="729fcf"/>
            </a:solidFill>
            <a:round/>
            <a:tailEnd len="med" type="triangle" w="med"/>
          </a:ln>
        </p:spPr>
      </p:cxnSp>
      <p:cxnSp>
        <p:nvCxnSpPr>
          <p:cNvPr id="273" name="Line 6"/>
          <p:cNvCxnSpPr>
            <a:stCxn id="261" idx="3"/>
            <a:endCxn id="271" idx="1"/>
          </p:cNvCxnSpPr>
          <p:nvPr/>
        </p:nvCxnSpPr>
        <p:spPr>
          <a:xfrm flipV="1">
            <a:off x="4754880" y="1202760"/>
            <a:ext cx="2560680" cy="2775240"/>
          </a:xfrm>
          <a:prstGeom prst="curvedConnector3">
            <a:avLst/>
          </a:prstGeom>
          <a:ln w="12600">
            <a:solidFill>
              <a:srgbClr val="729fcf"/>
            </a:solidFill>
            <a:round/>
            <a:tailEnd len="med" type="triangle" w="med"/>
          </a:ln>
        </p:spPr>
      </p:cxnSp>
      <p:cxnSp>
        <p:nvCxnSpPr>
          <p:cNvPr id="274" name="Line 7"/>
          <p:cNvCxnSpPr>
            <a:stCxn id="261" idx="3"/>
            <a:endCxn id="265" idx="1"/>
          </p:cNvCxnSpPr>
          <p:nvPr/>
        </p:nvCxnSpPr>
        <p:spPr>
          <a:xfrm flipV="1">
            <a:off x="4754880" y="2522520"/>
            <a:ext cx="4074840" cy="1455480"/>
          </a:xfrm>
          <a:prstGeom prst="curvedConnector3">
            <a:avLst/>
          </a:prstGeom>
          <a:ln w="12600">
            <a:solidFill>
              <a:srgbClr val="729fcf"/>
            </a:solidFill>
            <a:round/>
            <a:tailEnd len="med" type="triangle" w="med"/>
          </a:ln>
        </p:spPr>
      </p:cxnSp>
      <p:cxnSp>
        <p:nvCxnSpPr>
          <p:cNvPr id="275" name="Line 8"/>
          <p:cNvCxnSpPr>
            <a:stCxn id="261" idx="3"/>
            <a:endCxn id="266" idx="1"/>
          </p:cNvCxnSpPr>
          <p:nvPr/>
        </p:nvCxnSpPr>
        <p:spPr>
          <a:xfrm flipV="1">
            <a:off x="4754880" y="1857960"/>
            <a:ext cx="3423960" cy="2120040"/>
          </a:xfrm>
          <a:prstGeom prst="curvedConnector3">
            <a:avLst/>
          </a:prstGeom>
          <a:ln w="12600">
            <a:solidFill>
              <a:srgbClr val="729fcf"/>
            </a:solidFill>
            <a:round/>
            <a:tailEnd len="med" type="triangle" w="med"/>
          </a:ln>
        </p:spPr>
      </p:cxnSp>
      <p:cxnSp>
        <p:nvCxnSpPr>
          <p:cNvPr id="276" name="Line 9"/>
          <p:cNvCxnSpPr>
            <a:stCxn id="261" idx="3"/>
            <a:endCxn id="264" idx="1"/>
          </p:cNvCxnSpPr>
          <p:nvPr/>
        </p:nvCxnSpPr>
        <p:spPr>
          <a:xfrm flipV="1">
            <a:off x="4754880" y="2550240"/>
            <a:ext cx="2377800" cy="1427760"/>
          </a:xfrm>
          <a:prstGeom prst="curvedConnector3">
            <a:avLst/>
          </a:prstGeom>
          <a:ln w="12600">
            <a:solidFill>
              <a:srgbClr val="729fcf"/>
            </a:solidFill>
            <a:round/>
            <a:tailEnd len="med" type="triangle" w="med"/>
          </a:ln>
        </p:spPr>
      </p:cxnSp>
      <p:cxnSp>
        <p:nvCxnSpPr>
          <p:cNvPr id="277" name="Line 10"/>
          <p:cNvCxnSpPr>
            <a:stCxn id="261" idx="3"/>
            <a:endCxn id="269" idx="1"/>
          </p:cNvCxnSpPr>
          <p:nvPr/>
        </p:nvCxnSpPr>
        <p:spPr>
          <a:xfrm flipV="1">
            <a:off x="4754880" y="3563640"/>
            <a:ext cx="3542400" cy="414360"/>
          </a:xfrm>
          <a:prstGeom prst="curvedConnector3">
            <a:avLst/>
          </a:prstGeom>
          <a:ln w="12600">
            <a:solidFill>
              <a:srgbClr val="729fcf"/>
            </a:solidFill>
            <a:round/>
            <a:tailEnd len="med" type="triangle" w="med"/>
          </a:ln>
        </p:spPr>
      </p:cxnSp>
      <p:cxnSp>
        <p:nvCxnSpPr>
          <p:cNvPr id="278" name="Line 11"/>
          <p:cNvCxnSpPr>
            <a:endCxn id="261" idx="2"/>
          </p:cNvCxnSpPr>
          <p:nvPr/>
        </p:nvCxnSpPr>
        <p:spPr>
          <a:xfrm flipH="1" flipV="1">
            <a:off x="3063240" y="5120640"/>
            <a:ext cx="4215960" cy="1738080"/>
          </a:xfrm>
          <a:prstGeom prst="curvedConnector3">
            <a:avLst/>
          </a:prstGeom>
          <a:ln w="57240">
            <a:solidFill>
              <a:srgbClr val="729fcf"/>
            </a:solidFill>
            <a:round/>
            <a:tailEnd len="med" type="triangle" w="med"/>
          </a:ln>
        </p:spPr>
      </p:cxnSp>
      <p:grpSp>
        <p:nvGrpSpPr>
          <p:cNvPr id="279" name="Group 12"/>
          <p:cNvGrpSpPr/>
          <p:nvPr/>
        </p:nvGrpSpPr>
        <p:grpSpPr>
          <a:xfrm>
            <a:off x="6035040" y="5120640"/>
            <a:ext cx="2487960" cy="1737720"/>
            <a:chOff x="6035040" y="5120640"/>
            <a:chExt cx="2487960" cy="1737720"/>
          </a:xfrm>
        </p:grpSpPr>
        <p:sp>
          <p:nvSpPr>
            <p:cNvPr id="280" name="Freeform 13"/>
            <p:cNvSpPr/>
            <p:nvPr/>
          </p:nvSpPr>
          <p:spPr>
            <a:xfrm>
              <a:off x="7348320" y="6119280"/>
              <a:ext cx="1175040" cy="739440"/>
            </a:xfrm>
            <a:custGeom>
              <a:avLst/>
              <a:gdLst/>
              <a:ahLst/>
              <a:rect l="0" t="0" r="r" b="b"/>
              <a:pathLst>
                <a:path w="3264" h="2054">
                  <a:moveTo>
                    <a:pt x="96" y="2053"/>
                  </a:moveTo>
                  <a:cubicBezTo>
                    <a:pt x="359" y="2053"/>
                    <a:pt x="3263" y="777"/>
                    <a:pt x="3263" y="388"/>
                  </a:cubicBezTo>
                  <a:cubicBezTo>
                    <a:pt x="3263" y="0"/>
                    <a:pt x="2855" y="0"/>
                    <a:pt x="2591" y="0"/>
                  </a:cubicBezTo>
                  <a:cubicBezTo>
                    <a:pt x="2591" y="166"/>
                    <a:pt x="0" y="832"/>
                    <a:pt x="96" y="2053"/>
                  </a:cubicBezTo>
                  <a:close/>
                </a:path>
              </a:pathLst>
            </a:custGeom>
            <a:solidFill>
              <a:srgbClr val="dddddd"/>
            </a:solidFill>
            <a:ln>
              <a:solidFill>
                <a:srgbClr val="dddddd"/>
              </a:solidFill>
            </a:ln>
          </p:spPr>
        </p:sp>
        <p:grpSp>
          <p:nvGrpSpPr>
            <p:cNvPr id="281" name="Group 14"/>
            <p:cNvGrpSpPr/>
            <p:nvPr/>
          </p:nvGrpSpPr>
          <p:grpSpPr>
            <a:xfrm>
              <a:off x="6035040" y="5120640"/>
              <a:ext cx="2315160" cy="1737720"/>
              <a:chOff x="6035040" y="5120640"/>
              <a:chExt cx="2315160" cy="1737720"/>
            </a:xfrm>
          </p:grpSpPr>
          <p:sp>
            <p:nvSpPr>
              <p:cNvPr id="282" name="Freeform 15"/>
              <p:cNvSpPr/>
              <p:nvPr/>
            </p:nvSpPr>
            <p:spPr>
              <a:xfrm>
                <a:off x="6104160" y="5719680"/>
                <a:ext cx="1209600" cy="1098720"/>
              </a:xfrm>
              <a:custGeom>
                <a:avLst/>
                <a:gdLst/>
                <a:ahLst/>
                <a:rect l="0" t="0" r="r" b="b"/>
                <a:pathLst>
                  <a:path w="3360" h="3052">
                    <a:moveTo>
                      <a:pt x="0" y="1110"/>
                    </a:moveTo>
                    <a:lnTo>
                      <a:pt x="0" y="0"/>
                    </a:lnTo>
                    <a:lnTo>
                      <a:pt x="3359" y="1942"/>
                    </a:lnTo>
                    <a:lnTo>
                      <a:pt x="3359" y="3051"/>
                    </a:lnTo>
                    <a:lnTo>
                      <a:pt x="0" y="111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333333"/>
                  </a:gs>
                  <a:gs pos="100000">
                    <a:srgbClr val="999999">
                      <a:alpha val="0"/>
                    </a:srgbClr>
                  </a:gs>
                </a:gsLst>
                <a:lin ang="0"/>
              </a:gradFill>
              <a:ln w="14400">
                <a:solidFill>
                  <a:srgbClr val="b2b2b2"/>
                </a:solidFill>
                <a:round/>
              </a:ln>
            </p:spPr>
          </p:sp>
          <p:sp>
            <p:nvSpPr>
              <p:cNvPr id="283" name="Freeform 16"/>
              <p:cNvSpPr/>
              <p:nvPr/>
            </p:nvSpPr>
            <p:spPr>
              <a:xfrm>
                <a:off x="7313400" y="5819760"/>
                <a:ext cx="1036800" cy="999000"/>
              </a:xfrm>
              <a:custGeom>
                <a:avLst/>
                <a:gdLst/>
                <a:ahLst/>
                <a:rect l="0" t="0" r="r" b="b"/>
                <a:pathLst>
                  <a:path w="2880" h="2775">
                    <a:moveTo>
                      <a:pt x="0" y="2774"/>
                    </a:moveTo>
                    <a:lnTo>
                      <a:pt x="0" y="1664"/>
                    </a:lnTo>
                    <a:lnTo>
                      <a:pt x="2879" y="0"/>
                    </a:lnTo>
                    <a:lnTo>
                      <a:pt x="2879" y="1110"/>
                    </a:lnTo>
                    <a:lnTo>
                      <a:pt x="0" y="277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999999"/>
                  </a:gs>
                  <a:gs pos="100000">
                    <a:srgbClr val="333333"/>
                  </a:gs>
                </a:gsLst>
                <a:path path="rect"/>
              </a:gradFill>
              <a:ln w="14400">
                <a:solidFill>
                  <a:srgbClr val="b2b2b2"/>
                </a:solidFill>
                <a:round/>
              </a:ln>
            </p:spPr>
          </p:sp>
          <p:sp>
            <p:nvSpPr>
              <p:cNvPr id="284" name="Freeform 17"/>
              <p:cNvSpPr/>
              <p:nvPr/>
            </p:nvSpPr>
            <p:spPr>
              <a:xfrm>
                <a:off x="6104160" y="5120640"/>
                <a:ext cx="2246400" cy="1298520"/>
              </a:xfrm>
              <a:custGeom>
                <a:avLst/>
                <a:gdLst/>
                <a:ahLst/>
                <a:rect l="0" t="0" r="r" b="b"/>
                <a:pathLst>
                  <a:path w="6240" h="3607">
                    <a:moveTo>
                      <a:pt x="3359" y="3606"/>
                    </a:moveTo>
                    <a:lnTo>
                      <a:pt x="0" y="1664"/>
                    </a:lnTo>
                    <a:lnTo>
                      <a:pt x="2879" y="0"/>
                    </a:lnTo>
                    <a:lnTo>
                      <a:pt x="6239" y="1942"/>
                    </a:lnTo>
                    <a:lnTo>
                      <a:pt x="3359" y="360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333333"/>
                  </a:gs>
                  <a:gs pos="100000">
                    <a:srgbClr val="999999">
                      <a:alpha val="0"/>
                    </a:srgbClr>
                  </a:gs>
                </a:gsLst>
                <a:lin ang="5400000"/>
              </a:gradFill>
              <a:ln w="14400">
                <a:solidFill>
                  <a:srgbClr val="b2b2b2"/>
                </a:solidFill>
                <a:round/>
              </a:ln>
            </p:spPr>
          </p:sp>
          <p:sp>
            <p:nvSpPr>
              <p:cNvPr id="285" name="Line 18"/>
              <p:cNvSpPr/>
              <p:nvPr/>
            </p:nvSpPr>
            <p:spPr>
              <a:xfrm>
                <a:off x="6518880" y="6039360"/>
                <a:ext cx="0" cy="239760"/>
              </a:xfrm>
              <a:prstGeom prst="line">
                <a:avLst/>
              </a:prstGeom>
              <a:ln w="1440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Line 19"/>
              <p:cNvSpPr/>
              <p:nvPr/>
            </p:nvSpPr>
            <p:spPr>
              <a:xfrm flipH="1" flipV="1">
                <a:off x="6726240" y="6231240"/>
                <a:ext cx="552960" cy="319680"/>
              </a:xfrm>
              <a:prstGeom prst="line">
                <a:avLst/>
              </a:prstGeom>
              <a:ln w="14400">
                <a:solidFill>
                  <a:srgbClr val="b2b2b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Line 20"/>
              <p:cNvSpPr/>
              <p:nvPr/>
            </p:nvSpPr>
            <p:spPr>
              <a:xfrm>
                <a:off x="6723000" y="6159240"/>
                <a:ext cx="0" cy="79920"/>
              </a:xfrm>
              <a:prstGeom prst="line">
                <a:avLst/>
              </a:prstGeom>
              <a:ln w="14400">
                <a:solidFill>
                  <a:srgbClr val="b2b2b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" name="Line 21"/>
              <p:cNvSpPr/>
              <p:nvPr/>
            </p:nvSpPr>
            <p:spPr>
              <a:xfrm>
                <a:off x="7275960" y="6478920"/>
                <a:ext cx="0" cy="79920"/>
              </a:xfrm>
              <a:prstGeom prst="line">
                <a:avLst/>
              </a:prstGeom>
              <a:ln w="14400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Line 22"/>
              <p:cNvSpPr/>
              <p:nvPr/>
            </p:nvSpPr>
            <p:spPr>
              <a:xfrm flipH="1" flipV="1">
                <a:off x="6723000" y="6159240"/>
                <a:ext cx="552960" cy="319680"/>
              </a:xfrm>
              <a:prstGeom prst="line">
                <a:avLst/>
              </a:prstGeom>
              <a:ln w="14400">
                <a:solidFill>
                  <a:srgbClr val="666666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Freeform 23"/>
              <p:cNvSpPr/>
              <p:nvPr/>
            </p:nvSpPr>
            <p:spPr>
              <a:xfrm>
                <a:off x="6588000" y="6079320"/>
                <a:ext cx="69480" cy="120240"/>
              </a:xfrm>
              <a:custGeom>
                <a:avLst/>
                <a:gdLst/>
                <a:ahLst/>
                <a:rect l="0" t="0" r="r" b="b"/>
                <a:pathLst>
                  <a:path w="193" h="334">
                    <a:moveTo>
                      <a:pt x="0" y="222"/>
                    </a:moveTo>
                    <a:lnTo>
                      <a:pt x="0" y="0"/>
                    </a:lnTo>
                    <a:lnTo>
                      <a:pt x="192" y="111"/>
                    </a:lnTo>
                    <a:lnTo>
                      <a:pt x="192" y="333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39b54a"/>
              </a:solidFill>
              <a:ln w="14400">
                <a:solidFill>
                  <a:srgbClr val="666666"/>
                </a:solidFill>
                <a:round/>
              </a:ln>
            </p:spPr>
          </p:sp>
          <p:sp>
            <p:nvSpPr>
              <p:cNvPr id="291" name="Line 24"/>
              <p:cNvSpPr/>
              <p:nvPr/>
            </p:nvSpPr>
            <p:spPr>
              <a:xfrm>
                <a:off x="6449760" y="5999400"/>
                <a:ext cx="0" cy="239760"/>
              </a:xfrm>
              <a:prstGeom prst="line">
                <a:avLst/>
              </a:prstGeom>
              <a:ln w="1440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Line 25"/>
              <p:cNvSpPr/>
              <p:nvPr/>
            </p:nvSpPr>
            <p:spPr>
              <a:xfrm>
                <a:off x="6380640" y="5959440"/>
                <a:ext cx="0" cy="239760"/>
              </a:xfrm>
              <a:prstGeom prst="line">
                <a:avLst/>
              </a:prstGeom>
              <a:ln w="1440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Line 26"/>
              <p:cNvSpPr/>
              <p:nvPr/>
            </p:nvSpPr>
            <p:spPr>
              <a:xfrm>
                <a:off x="6311520" y="5919480"/>
                <a:ext cx="0" cy="239760"/>
              </a:xfrm>
              <a:prstGeom prst="line">
                <a:avLst/>
              </a:prstGeom>
              <a:ln w="1440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Line 27"/>
              <p:cNvSpPr/>
              <p:nvPr/>
            </p:nvSpPr>
            <p:spPr>
              <a:xfrm>
                <a:off x="6242400" y="5879520"/>
                <a:ext cx="0" cy="239760"/>
              </a:xfrm>
              <a:prstGeom prst="line">
                <a:avLst/>
              </a:prstGeom>
              <a:ln w="1440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" name="Line 28"/>
              <p:cNvSpPr/>
              <p:nvPr/>
            </p:nvSpPr>
            <p:spPr>
              <a:xfrm>
                <a:off x="6173280" y="5839560"/>
                <a:ext cx="0" cy="239760"/>
              </a:xfrm>
              <a:prstGeom prst="line">
                <a:avLst/>
              </a:prstGeom>
              <a:ln w="14400">
                <a:solidFill>
                  <a:srgbClr val="9999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" name="Freeform 29"/>
              <p:cNvSpPr/>
              <p:nvPr/>
            </p:nvSpPr>
            <p:spPr>
              <a:xfrm>
                <a:off x="6035040" y="5679720"/>
                <a:ext cx="69480" cy="439920"/>
              </a:xfrm>
              <a:custGeom>
                <a:avLst/>
                <a:gdLst/>
                <a:ahLst/>
                <a:rect l="0" t="0" r="r" b="b"/>
                <a:pathLst>
                  <a:path w="193" h="1222">
                    <a:moveTo>
                      <a:pt x="0" y="1110"/>
                    </a:moveTo>
                    <a:lnTo>
                      <a:pt x="0" y="0"/>
                    </a:lnTo>
                    <a:lnTo>
                      <a:pt x="192" y="111"/>
                    </a:lnTo>
                    <a:lnTo>
                      <a:pt x="192" y="1221"/>
                    </a:lnTo>
                    <a:lnTo>
                      <a:pt x="0" y="111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333333"/>
                  </a:gs>
                  <a:gs pos="100000">
                    <a:srgbClr val="999999">
                      <a:alpha val="0"/>
                    </a:srgbClr>
                  </a:gs>
                </a:gsLst>
                <a:lin ang="0"/>
              </a:gradFill>
              <a:ln w="14400">
                <a:solidFill>
                  <a:srgbClr val="b2b2b2"/>
                </a:solidFill>
                <a:round/>
              </a:ln>
            </p:spPr>
          </p:sp>
          <p:sp>
            <p:nvSpPr>
              <p:cNvPr id="297" name="Freeform 30"/>
              <p:cNvSpPr/>
              <p:nvPr/>
            </p:nvSpPr>
            <p:spPr>
              <a:xfrm>
                <a:off x="7313400" y="6418800"/>
                <a:ext cx="69480" cy="439920"/>
              </a:xfrm>
              <a:custGeom>
                <a:avLst/>
                <a:gdLst/>
                <a:ahLst/>
                <a:rect l="0" t="0" r="r" b="b"/>
                <a:pathLst>
                  <a:path w="193" h="1222">
                    <a:moveTo>
                      <a:pt x="0" y="1110"/>
                    </a:moveTo>
                    <a:lnTo>
                      <a:pt x="0" y="0"/>
                    </a:lnTo>
                    <a:lnTo>
                      <a:pt x="192" y="111"/>
                    </a:lnTo>
                    <a:lnTo>
                      <a:pt x="192" y="1221"/>
                    </a:lnTo>
                    <a:lnTo>
                      <a:pt x="0" y="111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333333"/>
                  </a:gs>
                  <a:gs pos="100000">
                    <a:srgbClr val="999999">
                      <a:alpha val="0"/>
                    </a:srgbClr>
                  </a:gs>
                </a:gsLst>
                <a:lin ang="0"/>
              </a:gradFill>
              <a:ln w="14400">
                <a:solidFill>
                  <a:srgbClr val="b2b2b2"/>
                </a:solidFill>
                <a:round/>
              </a:ln>
            </p:spPr>
          </p:sp>
          <p:sp>
            <p:nvSpPr>
              <p:cNvPr id="298" name="Freeform 31"/>
              <p:cNvSpPr/>
              <p:nvPr/>
            </p:nvSpPr>
            <p:spPr>
              <a:xfrm>
                <a:off x="6035040" y="5120640"/>
                <a:ext cx="2315520" cy="1738080"/>
              </a:xfrm>
              <a:custGeom>
                <a:avLst/>
                <a:gdLst/>
                <a:ahLst/>
                <a:rect l="0" t="0" r="r" b="b"/>
                <a:pathLst>
                  <a:path w="6432" h="4828">
                    <a:moveTo>
                      <a:pt x="0" y="2663"/>
                    </a:moveTo>
                    <a:lnTo>
                      <a:pt x="0" y="1553"/>
                    </a:lnTo>
                    <a:lnTo>
                      <a:pt x="192" y="1664"/>
                    </a:lnTo>
                    <a:lnTo>
                      <a:pt x="3071" y="0"/>
                    </a:lnTo>
                    <a:lnTo>
                      <a:pt x="6431" y="1942"/>
                    </a:lnTo>
                    <a:lnTo>
                      <a:pt x="6431" y="3051"/>
                    </a:lnTo>
                    <a:lnTo>
                      <a:pt x="3743" y="4605"/>
                    </a:lnTo>
                    <a:lnTo>
                      <a:pt x="3743" y="4827"/>
                    </a:lnTo>
                    <a:lnTo>
                      <a:pt x="0" y="2663"/>
                    </a:lnTo>
                    <a:close/>
                  </a:path>
                </a:pathLst>
              </a:custGeom>
              <a:noFill/>
              <a:ln w="14400">
                <a:solidFill>
                  <a:srgbClr val="000000"/>
                </a:solidFill>
                <a:round/>
              </a:ln>
            </p:spPr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392480" y="312840"/>
            <a:ext cx="7294680" cy="124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Roll Your Own Stream Server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David Klann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Broadcast Tool &amp; Die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  <a:hlinkClick r:id="rId1"/>
              </a:rPr>
              <a:t>broadcasttool.com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414.939.0841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  <a:hlinkClick r:id="rId2"/>
              </a:rPr>
              <a:t>dklann@broadcasttool.com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4106520" y="5303520"/>
            <a:ext cx="1866960" cy="186696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4"/>
          <a:stretch/>
        </p:blipFill>
        <p:spPr>
          <a:xfrm>
            <a:off x="858960" y="5432040"/>
            <a:ext cx="1609920" cy="160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796320" y="368640"/>
            <a:ext cx="8542800" cy="684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nodeType="after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518120" y="242640"/>
            <a:ext cx="7099200" cy="709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4" dur="indefinite" restart="never" nodeType="tmRoot">
          <p:childTnLst>
            <p:seq>
              <p:cTn id="75" dur="indefinite" nodeType="mainSeq"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afterEffect" fill="hold" presetClass="entr" presetID="4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" dur="625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625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625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3" dur="625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nodeType="afterEffect" fill="hold" presetClass="path" presetID="38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6 0.13191 L 0.031 0 L 0.047 0.13191 L 0.063 0 L 0.078 0.13191 L 0.094 0 L 0.109 0.13191 L 0.125 0 L 0.141 0.13191 L 0.156 0 L 0.172 0.13191 L 0.187 0 L 0.203 0.13191 L 0.219 0 L 0.234 0.13191 L 0.25 0 E">
                                      <p:cBhvr>
                                        <p:cTn id="86" dur="1500" fill="hold"/>
                                        <p:tgtEl>
                                          <p:spTgt spid="9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50"/>
                            </p:stCondLst>
                            <p:childTnLst>
                              <p:par>
                                <p:cTn id="88" nodeType="afterEffect" fill="hold" presetClass="exit" presetID="49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89" dur="1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1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1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36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92" dur="1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3" fill="hold">
                                          <p:stCondLst>
                                            <p:cond delay="1497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799560" y="1528200"/>
            <a:ext cx="4780440" cy="86256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6764400" y="2651760"/>
            <a:ext cx="2379600" cy="142776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2209320" y="4311360"/>
            <a:ext cx="4465800" cy="117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nodeType="after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nodeType="after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3131640" y="731520"/>
            <a:ext cx="381708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4400" spc="-1" strike="noStrike">
                <a:latin typeface="Arial"/>
              </a:rPr>
              <a:t>Source Clients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4856040" y="3099960"/>
            <a:ext cx="4105080" cy="183780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2828520" y="1828800"/>
            <a:ext cx="778320" cy="750960"/>
          </a:xfrm>
          <a:prstGeom prst="rect">
            <a:avLst/>
          </a:prstGeom>
          <a:ln>
            <a:noFill/>
          </a:ln>
        </p:spPr>
      </p:pic>
      <p:sp>
        <p:nvSpPr>
          <p:cNvPr id="101" name="TextShape 2"/>
          <p:cNvSpPr txBox="1"/>
          <p:nvPr/>
        </p:nvSpPr>
        <p:spPr>
          <a:xfrm>
            <a:off x="5522760" y="4865760"/>
            <a:ext cx="3036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1800" spc="-1" strike="noStrike">
                <a:latin typeface="Arial"/>
              </a:rPr>
              <a:t>http://danielnoethen.de/butt/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2011680" y="2582640"/>
            <a:ext cx="241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https://liquidsoap.info/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nodeType="after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10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637440" y="457200"/>
            <a:ext cx="2805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Where do I put this thing?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9360" y="835200"/>
            <a:ext cx="10079640" cy="589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LibreOffice/6.3.2.2$Linux_X86_64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2019-11-01T14:35:27Z</dcterms:created>
  <dc:creator/>
  <dc:description/>
  <dc:language>en-US</dc:language>
  <cp:lastModifiedBy/>
  <cp:revision>1</cp:revision>
  <dc:subject/>
  <dc:title/>
</cp:coreProperties>
</file>